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handoutMasterIdLst>
    <p:handoutMasterId r:id="rId48"/>
  </p:handoutMasterIdLst>
  <p:sldIdLst>
    <p:sldId id="265" r:id="rId5"/>
    <p:sldId id="266" r:id="rId6"/>
    <p:sldId id="276" r:id="rId7"/>
    <p:sldId id="275" r:id="rId8"/>
    <p:sldId id="305" r:id="rId9"/>
    <p:sldId id="309" r:id="rId10"/>
    <p:sldId id="308" r:id="rId11"/>
    <p:sldId id="274" r:id="rId12"/>
    <p:sldId id="273" r:id="rId13"/>
    <p:sldId id="298" r:id="rId14"/>
    <p:sldId id="306" r:id="rId15"/>
    <p:sldId id="272" r:id="rId16"/>
    <p:sldId id="271" r:id="rId17"/>
    <p:sldId id="270" r:id="rId18"/>
    <p:sldId id="277" r:id="rId19"/>
    <p:sldId id="278" r:id="rId20"/>
    <p:sldId id="279" r:id="rId21"/>
    <p:sldId id="280" r:id="rId22"/>
    <p:sldId id="281" r:id="rId23"/>
    <p:sldId id="283" r:id="rId24"/>
    <p:sldId id="297" r:id="rId25"/>
    <p:sldId id="269" r:id="rId26"/>
    <p:sldId id="286" r:id="rId27"/>
    <p:sldId id="285" r:id="rId28"/>
    <p:sldId id="284" r:id="rId29"/>
    <p:sldId id="268" r:id="rId30"/>
    <p:sldId id="282" r:id="rId31"/>
    <p:sldId id="301" r:id="rId32"/>
    <p:sldId id="299" r:id="rId33"/>
    <p:sldId id="300" r:id="rId34"/>
    <p:sldId id="302" r:id="rId35"/>
    <p:sldId id="304" r:id="rId36"/>
    <p:sldId id="303" r:id="rId37"/>
    <p:sldId id="288" r:id="rId38"/>
    <p:sldId id="287" r:id="rId39"/>
    <p:sldId id="292" r:id="rId40"/>
    <p:sldId id="293" r:id="rId41"/>
    <p:sldId id="307" r:id="rId42"/>
    <p:sldId id="291" r:id="rId43"/>
    <p:sldId id="296" r:id="rId44"/>
    <p:sldId id="295" r:id="rId45"/>
    <p:sldId id="294" r:id="rId4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3514" autoAdjust="0"/>
  </p:normalViewPr>
  <p:slideViewPr>
    <p:cSldViewPr>
      <p:cViewPr varScale="1">
        <p:scale>
          <a:sx n="81" d="100"/>
          <a:sy n="81" d="100"/>
        </p:scale>
        <p:origin x="-1656" y="-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2502"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C5DAE8A3-7EFA-4446-ABDD-92B54BF05B7B}" type="datetimeFigureOut">
              <a:rPr lang="en-US" smtClean="0"/>
              <a:t>1/18/2016</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E4EF9DFC-7ACE-4F18-84A4-19C7D7B57916}" type="slidenum">
              <a:rPr lang="en-US" smtClean="0"/>
              <a:t>‹#›</a:t>
            </a:fld>
            <a:endParaRPr lang="en-US"/>
          </a:p>
        </p:txBody>
      </p:sp>
    </p:spTree>
    <p:extLst>
      <p:ext uri="{BB962C8B-B14F-4D97-AF65-F5344CB8AC3E}">
        <p14:creationId xmlns:p14="http://schemas.microsoft.com/office/powerpoint/2010/main" val="2563477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F91C129-44AD-494C-AD03-55AC38E178E1}" type="datetimeFigureOut">
              <a:rPr lang="en-US" smtClean="0"/>
              <a:t>1/18/2016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48DDE7E6-4F41-4DAF-BEB4-2FDB104FC522}" type="slidenum">
              <a:rPr lang="en-US" smtClean="0"/>
              <a:t>‹#›</a:t>
            </a:fld>
            <a:endParaRPr lang="en-US"/>
          </a:p>
        </p:txBody>
      </p:sp>
    </p:spTree>
    <p:extLst>
      <p:ext uri="{BB962C8B-B14F-4D97-AF65-F5344CB8AC3E}">
        <p14:creationId xmlns:p14="http://schemas.microsoft.com/office/powerpoint/2010/main" val="123798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a:t>
            </a:r>
            <a:r>
              <a:rPr lang="en-US" baseline="0" dirty="0" smtClean="0"/>
              <a:t> water node session.   Most of you have become quite good at installing water nodes as well as troubleshooting water nodes.   Today we are going to (See agenda)   Our goal is to leave you with some tools and techniques to use to have successful water node installations.   We also would like to hear from you on water node best practices and or issues you see to share with the group.  </a:t>
            </a:r>
            <a:endParaRPr lang="en-US" dirty="0"/>
          </a:p>
        </p:txBody>
      </p:sp>
      <p:sp>
        <p:nvSpPr>
          <p:cNvPr id="4" name="Slide Number Placeholder 3"/>
          <p:cNvSpPr>
            <a:spLocks noGrp="1"/>
          </p:cNvSpPr>
          <p:nvPr>
            <p:ph type="sldNum" sz="quarter" idx="10"/>
          </p:nvPr>
        </p:nvSpPr>
        <p:spPr/>
        <p:txBody>
          <a:bodyPr/>
          <a:lstStyle/>
          <a:p>
            <a:fld id="{48DDE7E6-4F41-4DAF-BEB4-2FDB104FC522}" type="slidenum">
              <a:rPr lang="en-US" smtClean="0"/>
              <a:t>2</a:t>
            </a:fld>
            <a:endParaRPr lang="en-US"/>
          </a:p>
        </p:txBody>
      </p:sp>
    </p:spTree>
    <p:extLst>
      <p:ext uri="{BB962C8B-B14F-4D97-AF65-F5344CB8AC3E}">
        <p14:creationId xmlns:p14="http://schemas.microsoft.com/office/powerpoint/2010/main" val="97545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 – How close are you to the host?  Inside/outside.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8DDE7E6-4F41-4DAF-BEB4-2FDB104FC522}" type="slidenum">
              <a:rPr lang="en-US" smtClean="0"/>
              <a:t>5</a:t>
            </a:fld>
            <a:endParaRPr lang="en-US"/>
          </a:p>
        </p:txBody>
      </p:sp>
    </p:spTree>
    <p:extLst>
      <p:ext uri="{BB962C8B-B14F-4D97-AF65-F5344CB8AC3E}">
        <p14:creationId xmlns:p14="http://schemas.microsoft.com/office/powerpoint/2010/main" val="287154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register is mechanical, not digital.</a:t>
            </a:r>
            <a:r>
              <a:rPr lang="en-US" baseline="0" dirty="0" smtClean="0"/>
              <a:t>  Will take higher amount of battery usage open relay.  </a:t>
            </a:r>
            <a:endParaRPr lang="en-US" dirty="0"/>
          </a:p>
        </p:txBody>
      </p:sp>
      <p:sp>
        <p:nvSpPr>
          <p:cNvPr id="4" name="Slide Number Placeholder 3"/>
          <p:cNvSpPr>
            <a:spLocks noGrp="1"/>
          </p:cNvSpPr>
          <p:nvPr>
            <p:ph type="sldNum" sz="quarter" idx="10"/>
          </p:nvPr>
        </p:nvSpPr>
        <p:spPr/>
        <p:txBody>
          <a:bodyPr/>
          <a:lstStyle/>
          <a:p>
            <a:fld id="{48DDE7E6-4F41-4DAF-BEB4-2FDB104FC522}" type="slidenum">
              <a:rPr lang="en-US" smtClean="0"/>
              <a:t>7</a:t>
            </a:fld>
            <a:endParaRPr lang="en-US"/>
          </a:p>
        </p:txBody>
      </p:sp>
    </p:spTree>
    <p:extLst>
      <p:ext uri="{BB962C8B-B14F-4D97-AF65-F5344CB8AC3E}">
        <p14:creationId xmlns:p14="http://schemas.microsoft.com/office/powerpoint/2010/main" val="298349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happens if you leave a magnet on.  The node will continue to transmit.  The battery will last about a week. </a:t>
            </a:r>
            <a:endParaRPr lang="en-US" dirty="0"/>
          </a:p>
        </p:txBody>
      </p:sp>
      <p:sp>
        <p:nvSpPr>
          <p:cNvPr id="4" name="Slide Number Placeholder 3"/>
          <p:cNvSpPr>
            <a:spLocks noGrp="1"/>
          </p:cNvSpPr>
          <p:nvPr>
            <p:ph type="sldNum" sz="quarter" idx="10"/>
          </p:nvPr>
        </p:nvSpPr>
        <p:spPr/>
        <p:txBody>
          <a:bodyPr/>
          <a:lstStyle/>
          <a:p>
            <a:fld id="{48DDE7E6-4F41-4DAF-BEB4-2FDB104FC522}" type="slidenum">
              <a:rPr lang="en-US" smtClean="0"/>
              <a:t>8</a:t>
            </a:fld>
            <a:endParaRPr lang="en-US"/>
          </a:p>
        </p:txBody>
      </p:sp>
    </p:spTree>
    <p:extLst>
      <p:ext uri="{BB962C8B-B14F-4D97-AF65-F5344CB8AC3E}">
        <p14:creationId xmlns:p14="http://schemas.microsoft.com/office/powerpoint/2010/main" val="298349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It is a common practice to write the last 6 numbers of the MAC ID [see bracket around the end of the MAC ID] on the backside of the Water Node with a Permanent Marker, since the first 6 numbers are already pre-populated in the Field Tool, once you start the process for entering in the MAC ID. You will find this very helpful during the installation process.</a:t>
            </a:r>
          </a:p>
          <a:p>
            <a:endParaRPr lang="en-US" dirty="0"/>
          </a:p>
        </p:txBody>
      </p:sp>
      <p:sp>
        <p:nvSpPr>
          <p:cNvPr id="4" name="Slide Number Placeholder 3"/>
          <p:cNvSpPr>
            <a:spLocks noGrp="1"/>
          </p:cNvSpPr>
          <p:nvPr>
            <p:ph type="sldNum" sz="quarter" idx="10"/>
          </p:nvPr>
        </p:nvSpPr>
        <p:spPr/>
        <p:txBody>
          <a:bodyPr/>
          <a:lstStyle/>
          <a:p>
            <a:fld id="{48DDE7E6-4F41-4DAF-BEB4-2FDB104FC522}" type="slidenum">
              <a:rPr lang="en-US" smtClean="0"/>
              <a:t>13</a:t>
            </a:fld>
            <a:endParaRPr lang="en-US"/>
          </a:p>
        </p:txBody>
      </p:sp>
    </p:spTree>
    <p:extLst>
      <p:ext uri="{BB962C8B-B14F-4D97-AF65-F5344CB8AC3E}">
        <p14:creationId xmlns:p14="http://schemas.microsoft.com/office/powerpoint/2010/main" val="75781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meter acquires a connection to the node you will see it first start the </a:t>
            </a:r>
            <a:r>
              <a:rPr lang="en-US" b="1" u="sng" dirty="0"/>
              <a:t>retrieving process</a:t>
            </a:r>
            <a:r>
              <a:rPr lang="en-US" dirty="0"/>
              <a:t>. If the Commissioning of the Node is successful the screen will show the results listed in the Screen Below. If you see failures in these locations, then it was not Commissioned. It will also let you know if the Failure was due to no initiation with the Water Register.</a:t>
            </a:r>
          </a:p>
          <a:p>
            <a:r>
              <a:rPr lang="en-US" dirty="0"/>
              <a:t>What the Commissioning Process is doing here, is loading the Customer Profile into the Water node, taking the Node out of Ship Mode (battery off), then verifying it can read the water meter.</a:t>
            </a:r>
          </a:p>
          <a:p>
            <a:endParaRPr lang="en-US" dirty="0"/>
          </a:p>
        </p:txBody>
      </p:sp>
      <p:sp>
        <p:nvSpPr>
          <p:cNvPr id="4" name="Slide Number Placeholder 3"/>
          <p:cNvSpPr>
            <a:spLocks noGrp="1"/>
          </p:cNvSpPr>
          <p:nvPr>
            <p:ph type="sldNum" sz="quarter" idx="10"/>
          </p:nvPr>
        </p:nvSpPr>
        <p:spPr/>
        <p:txBody>
          <a:bodyPr/>
          <a:lstStyle/>
          <a:p>
            <a:fld id="{48DDE7E6-4F41-4DAF-BEB4-2FDB104FC522}" type="slidenum">
              <a:rPr lang="en-US" smtClean="0"/>
              <a:t>19</a:t>
            </a:fld>
            <a:endParaRPr lang="en-US"/>
          </a:p>
        </p:txBody>
      </p:sp>
    </p:spTree>
    <p:extLst>
      <p:ext uri="{BB962C8B-B14F-4D97-AF65-F5344CB8AC3E}">
        <p14:creationId xmlns:p14="http://schemas.microsoft.com/office/powerpoint/2010/main" val="1694168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spTree>
      <p:nvGrpSpPr>
        <p:cNvPr id="1" name=""/>
        <p:cNvGrpSpPr/>
        <p:nvPr/>
      </p:nvGrpSpPr>
      <p:grpSpPr>
        <a:xfrm>
          <a:off x="0" y="0"/>
          <a:ext cx="0" cy="0"/>
          <a:chOff x="0" y="0"/>
          <a:chExt cx="0" cy="0"/>
        </a:xfrm>
      </p:grpSpPr>
      <p:pic>
        <p:nvPicPr>
          <p:cNvPr id="6146" name="Picture 2" descr="http://www.hydroone.com/SiteCollectionImages/hero/towers_sunse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0"/>
            <a:ext cx="8763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
          <p:cNvSpPr txBox="1">
            <a:spLocks noChangeArrowheads="1"/>
          </p:cNvSpPr>
          <p:nvPr/>
        </p:nvSpPr>
        <p:spPr bwMode="auto">
          <a:xfrm>
            <a:off x="3657600" y="6538913"/>
            <a:ext cx="150699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fontAlgn="base">
              <a:spcBef>
                <a:spcPct val="0"/>
              </a:spcBef>
              <a:spcAft>
                <a:spcPct val="0"/>
              </a:spcAft>
              <a:buFontTx/>
              <a:buChar char="©"/>
              <a:defRPr/>
            </a:pPr>
            <a:r>
              <a:rPr lang="en-US" sz="700" dirty="0" smtClean="0">
                <a:solidFill>
                  <a:srgbClr val="000000"/>
                </a:solidFill>
              </a:rPr>
              <a:t> 2015 Eaton.  All rights reserved.</a:t>
            </a:r>
            <a:r>
              <a:rPr lang="en-US" sz="700" dirty="0" smtClean="0">
                <a:solidFill>
                  <a:srgbClr val="FFFFFF"/>
                </a:solidFill>
              </a:rPr>
              <a:t>.</a:t>
            </a:r>
          </a:p>
        </p:txBody>
      </p:sp>
      <p:sp>
        <p:nvSpPr>
          <p:cNvPr id="5" name="Rectangle 10"/>
          <p:cNvSpPr>
            <a:spLocks noChangeArrowheads="1"/>
          </p:cNvSpPr>
          <p:nvPr/>
        </p:nvSpPr>
        <p:spPr bwMode="auto">
          <a:xfrm>
            <a:off x="381000" y="0"/>
            <a:ext cx="8763000" cy="5715000"/>
          </a:xfrm>
          <a:prstGeom prst="rect">
            <a:avLst/>
          </a:prstGeom>
          <a:noFill/>
          <a:ln w="3175" algn="ctr">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lnSpc>
                <a:spcPct val="110000"/>
              </a:lnSpc>
              <a:spcBef>
                <a:spcPct val="20000"/>
              </a:spcBef>
              <a:spcAft>
                <a:spcPct val="0"/>
              </a:spcAft>
              <a:buClr>
                <a:srgbClr val="3367CD"/>
              </a:buClr>
            </a:pPr>
            <a:endParaRPr lang="en-US" sz="1600" dirty="0">
              <a:solidFill>
                <a:srgbClr val="000000"/>
              </a:solidFill>
            </a:endParaRPr>
          </a:p>
        </p:txBody>
      </p:sp>
      <p:pic>
        <p:nvPicPr>
          <p:cNvPr id="6" name="Picture 13" descr="Eaton - white backgroun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 y="5970588"/>
            <a:ext cx="19050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206500" y="152400"/>
            <a:ext cx="7924800" cy="990600"/>
          </a:xfrm>
        </p:spPr>
        <p:txBody>
          <a:bodyPr anchor="ctr"/>
          <a:lstStyle>
            <a:lvl1pPr>
              <a:defRPr sz="2800" baseline="0">
                <a:solidFill>
                  <a:schemeClr val="bg1"/>
                </a:solidFill>
              </a:defRPr>
            </a:lvl1pPr>
          </a:lstStyle>
          <a:p>
            <a:pPr lvl="0"/>
            <a:r>
              <a:rPr lang="en-US" noProof="0" dirty="0" smtClean="0"/>
              <a:t>Click to edit Master title style</a:t>
            </a:r>
          </a:p>
        </p:txBody>
      </p:sp>
    </p:spTree>
    <p:extLst>
      <p:ext uri="{BB962C8B-B14F-4D97-AF65-F5344CB8AC3E}">
        <p14:creationId xmlns:p14="http://schemas.microsoft.com/office/powerpoint/2010/main" val="4000834923"/>
      </p:ext>
    </p:extLst>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414489"/>
      </p:ext>
    </p:extLst>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_option 2">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50699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fontAlgn="base">
              <a:spcBef>
                <a:spcPct val="0"/>
              </a:spcBef>
              <a:spcAft>
                <a:spcPct val="0"/>
              </a:spcAft>
              <a:buFontTx/>
              <a:buChar char="©"/>
              <a:defRPr/>
            </a:pPr>
            <a:r>
              <a:rPr lang="en-US" sz="700" dirty="0" smtClean="0">
                <a:solidFill>
                  <a:srgbClr val="000000"/>
                </a:solidFill>
              </a:rPr>
              <a:t> 2015</a:t>
            </a:r>
            <a:r>
              <a:rPr lang="en-US" sz="700" baseline="0" dirty="0" smtClean="0">
                <a:solidFill>
                  <a:srgbClr val="000000"/>
                </a:solidFill>
              </a:rPr>
              <a:t> </a:t>
            </a:r>
            <a:r>
              <a:rPr lang="en-US" sz="700" dirty="0" smtClean="0">
                <a:solidFill>
                  <a:srgbClr val="000000"/>
                </a:solidFill>
              </a:rPr>
              <a:t>Eaton.  All rights reserved.</a:t>
            </a:r>
            <a:r>
              <a:rPr lang="en-US" sz="700" dirty="0" smtClean="0">
                <a:solidFill>
                  <a:srgbClr val="FFFFFF"/>
                </a:solidFill>
              </a:rPr>
              <a:t>.</a:t>
            </a:r>
          </a:p>
        </p:txBody>
      </p:sp>
      <p:sp>
        <p:nvSpPr>
          <p:cNvPr id="5" name="Rectangle 10"/>
          <p:cNvSpPr>
            <a:spLocks noChangeArrowheads="1"/>
          </p:cNvSpPr>
          <p:nvPr/>
        </p:nvSpPr>
        <p:spPr bwMode="auto">
          <a:xfrm>
            <a:off x="381000" y="0"/>
            <a:ext cx="8763000" cy="3200400"/>
          </a:xfrm>
          <a:prstGeom prst="rect">
            <a:avLst/>
          </a:prstGeom>
          <a:noFill/>
          <a:ln w="3175" algn="ctr">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lnSpc>
                <a:spcPct val="110000"/>
              </a:lnSpc>
              <a:spcBef>
                <a:spcPct val="20000"/>
              </a:spcBef>
              <a:spcAft>
                <a:spcPct val="0"/>
              </a:spcAft>
              <a:buClr>
                <a:srgbClr val="3367CD"/>
              </a:buClr>
            </a:pPr>
            <a:endParaRPr lang="en-US" sz="1600" dirty="0">
              <a:solidFill>
                <a:srgbClr val="000000"/>
              </a:solidFill>
            </a:endParaRPr>
          </a:p>
        </p:txBody>
      </p:sp>
      <p:pic>
        <p:nvPicPr>
          <p:cNvPr id="6" name="Picture 13" descr="Eaton - white 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970588"/>
            <a:ext cx="19050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838200" y="3200400"/>
            <a:ext cx="7924800" cy="1143000"/>
          </a:xfrm>
        </p:spPr>
        <p:txBody>
          <a:bodyPr anchor="ctr"/>
          <a:lstStyle>
            <a:lvl1pPr>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838200" y="4783138"/>
            <a:ext cx="6024563" cy="1027112"/>
          </a:xfrm>
        </p:spPr>
        <p:txBody>
          <a:bodyPr/>
          <a:lstStyle>
            <a:lvl1pPr marL="0" indent="0">
              <a:buFontTx/>
              <a:buNone/>
              <a:defRPr sz="1600">
                <a:solidFill>
                  <a:srgbClr val="0067C6"/>
                </a:solidFill>
              </a:defRPr>
            </a:lvl1pPr>
          </a:lstStyle>
          <a:p>
            <a:pPr lvl="0"/>
            <a:r>
              <a:rPr lang="en-US" noProof="0" smtClean="0"/>
              <a:t>Click to edit Master subtitle style</a:t>
            </a:r>
          </a:p>
        </p:txBody>
      </p:sp>
    </p:spTree>
    <p:extLst>
      <p:ext uri="{BB962C8B-B14F-4D97-AF65-F5344CB8AC3E}">
        <p14:creationId xmlns:p14="http://schemas.microsoft.com/office/powerpoint/2010/main" val="2022519480"/>
      </p:ext>
    </p:extLst>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pactful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50699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fontAlgn="base">
              <a:spcBef>
                <a:spcPct val="0"/>
              </a:spcBef>
              <a:spcAft>
                <a:spcPct val="0"/>
              </a:spcAft>
              <a:buFontTx/>
              <a:buChar char="©"/>
              <a:defRPr/>
            </a:pPr>
            <a:r>
              <a:rPr lang="en-US" sz="700" dirty="0" smtClean="0">
                <a:solidFill>
                  <a:srgbClr val="000000"/>
                </a:solidFill>
              </a:rPr>
              <a:t> 2015 Eaton.  All rights reserved.</a:t>
            </a:r>
            <a:r>
              <a:rPr lang="en-US" sz="700" dirty="0" smtClean="0">
                <a:solidFill>
                  <a:srgbClr val="FFFFFF"/>
                </a:solidFill>
              </a:rPr>
              <a:t>.</a:t>
            </a:r>
          </a:p>
        </p:txBody>
      </p:sp>
      <p:sp>
        <p:nvSpPr>
          <p:cNvPr id="2" name="Rectangle 1"/>
          <p:cNvSpPr/>
          <p:nvPr userDrawn="1"/>
        </p:nvSpPr>
        <p:spPr bwMode="auto">
          <a:xfrm>
            <a:off x="381000" y="0"/>
            <a:ext cx="8763000" cy="5715000"/>
          </a:xfrm>
          <a:prstGeom prst="rect">
            <a:avLst/>
          </a:prstGeom>
          <a:noFill/>
          <a:ln>
            <a:solidFill>
              <a:schemeClr val="bg1">
                <a:lumMod val="75000"/>
              </a:schemeClr>
            </a:solidFill>
          </a:ln>
          <a:effectLst/>
          <a:extLst/>
        </p:spPr>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dirty="0">
              <a:solidFill>
                <a:srgbClr val="000000"/>
              </a:solidFill>
            </a:endParaRPr>
          </a:p>
        </p:txBody>
      </p:sp>
      <p:pic>
        <p:nvPicPr>
          <p:cNvPr id="8" name="Picture 13" descr="Eaton - white 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7089"/>
          <a:stretch/>
        </p:blipFill>
        <p:spPr bwMode="auto">
          <a:xfrm>
            <a:off x="762000" y="6324600"/>
            <a:ext cx="123242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5"/>
          <p:cNvSpPr>
            <a:spLocks noChangeArrowheads="1"/>
          </p:cNvSpPr>
          <p:nvPr userDrawn="1"/>
        </p:nvSpPr>
        <p:spPr bwMode="auto">
          <a:xfrm>
            <a:off x="6705600"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43DBA627-09D6-4F6C-921A-2B5A1E4AADE1}" type="slidenum">
              <a:rPr lang="en-US" sz="900">
                <a:solidFill>
                  <a:srgbClr val="0C86F4"/>
                </a:solidFill>
              </a:rPr>
              <a:pPr algn="r" fontAlgn="base">
                <a:spcBef>
                  <a:spcPct val="0"/>
                </a:spcBef>
                <a:spcAft>
                  <a:spcPct val="0"/>
                </a:spcAft>
              </a:pPr>
              <a:t>‹#›</a:t>
            </a:fld>
            <a:endParaRPr lang="en-US" sz="900" dirty="0">
              <a:solidFill>
                <a:srgbClr val="0C86F4"/>
              </a:solidFill>
            </a:endParaRPr>
          </a:p>
        </p:txBody>
      </p:sp>
    </p:spTree>
    <p:extLst>
      <p:ext uri="{BB962C8B-B14F-4D97-AF65-F5344CB8AC3E}">
        <p14:creationId xmlns:p14="http://schemas.microsoft.com/office/powerpoint/2010/main" val="3571710442"/>
      </p:ext>
    </p:extLst>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286008"/>
      </p:ext>
    </p:extLst>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9788" y="1552575"/>
            <a:ext cx="3884612"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552575"/>
            <a:ext cx="3886200"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0604589"/>
      </p:ext>
    </p:extLst>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754644134"/>
      </p:ext>
    </p:extLst>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9788" y="1552575"/>
            <a:ext cx="4189412" cy="4695825"/>
          </a:xfrm>
        </p:spPr>
        <p:txBody>
          <a:bodyPr/>
          <a:lstStyle>
            <a:lvl1pPr marL="457200" indent="-457200">
              <a:buFont typeface="Arial" pitchFamily="34" charset="0"/>
              <a:buChar char="•"/>
              <a:defRPr/>
            </a:lvl1pPr>
          </a:lstStyle>
          <a:p>
            <a:pPr lvl="0"/>
            <a:endParaRPr lang="en-US" dirty="0"/>
          </a:p>
        </p:txBody>
      </p:sp>
      <p:sp>
        <p:nvSpPr>
          <p:cNvPr id="4" name="Content Placeholder 2"/>
          <p:cNvSpPr>
            <a:spLocks noGrp="1"/>
          </p:cNvSpPr>
          <p:nvPr>
            <p:ph idx="10"/>
          </p:nvPr>
        </p:nvSpPr>
        <p:spPr>
          <a:xfrm>
            <a:off x="5105400" y="1552575"/>
            <a:ext cx="3657600" cy="2362200"/>
          </a:xfrm>
        </p:spPr>
        <p:txBody>
          <a:bodyPr/>
          <a:lstStyle>
            <a:lvl1pPr marL="0" indent="0">
              <a:buNone/>
              <a:defRPr/>
            </a:lvl1pPr>
          </a:lstStyle>
          <a:p>
            <a:pPr lvl="0"/>
            <a:endParaRPr lang="en-US" dirty="0"/>
          </a:p>
        </p:txBody>
      </p:sp>
      <p:sp>
        <p:nvSpPr>
          <p:cNvPr id="5" name="Content Placeholder 2"/>
          <p:cNvSpPr>
            <a:spLocks noGrp="1"/>
          </p:cNvSpPr>
          <p:nvPr>
            <p:ph idx="11"/>
          </p:nvPr>
        </p:nvSpPr>
        <p:spPr>
          <a:xfrm>
            <a:off x="5105400" y="3962400"/>
            <a:ext cx="3657600" cy="22860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878223185"/>
      </p:ext>
    </p:extLst>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838200" y="2286000"/>
            <a:ext cx="7924800" cy="3581400"/>
          </a:xfrm>
        </p:spPr>
        <p:txBody>
          <a:bodyPr/>
          <a:lstStyle/>
          <a:p>
            <a:pPr lvl="0"/>
            <a:endParaRPr lang="en-US" noProof="0" dirty="0" smtClean="0"/>
          </a:p>
        </p:txBody>
      </p:sp>
      <p:sp>
        <p:nvSpPr>
          <p:cNvPr id="6" name="Text Placeholder 5"/>
          <p:cNvSpPr>
            <a:spLocks noGrp="1"/>
          </p:cNvSpPr>
          <p:nvPr>
            <p:ph type="body" sz="quarter" idx="11"/>
          </p:nvPr>
        </p:nvSpPr>
        <p:spPr>
          <a:xfrm>
            <a:off x="838200" y="1447800"/>
            <a:ext cx="7924800" cy="609600"/>
          </a:xfrm>
        </p:spPr>
        <p:txBody>
          <a:bodyPr/>
          <a:lstStyle>
            <a:lvl1pPr marL="0" indent="0">
              <a:buNone/>
              <a:defRPr sz="2400" b="1"/>
            </a:lvl1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6072022"/>
      </p:ext>
    </p:extLst>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9242306"/>
      </p:ext>
    </p:extLst>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39788" y="1552575"/>
            <a:ext cx="7923212"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Line 3"/>
          <p:cNvSpPr>
            <a:spLocks noChangeShapeType="1"/>
          </p:cNvSpPr>
          <p:nvPr/>
        </p:nvSpPr>
        <p:spPr bwMode="auto">
          <a:xfrm>
            <a:off x="0" y="1133475"/>
            <a:ext cx="914400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110000"/>
              </a:lnSpc>
              <a:spcBef>
                <a:spcPct val="20000"/>
              </a:spcBef>
              <a:spcAft>
                <a:spcPct val="0"/>
              </a:spcAft>
              <a:buClr>
                <a:srgbClr val="3367CD"/>
              </a:buClr>
            </a:pPr>
            <a:endParaRPr lang="en-US" sz="1600" dirty="0">
              <a:solidFill>
                <a:srgbClr val="000000"/>
              </a:solidFill>
            </a:endParaRPr>
          </a:p>
        </p:txBody>
      </p:sp>
      <p:sp>
        <p:nvSpPr>
          <p:cNvPr id="1028" name="Rectangle 4"/>
          <p:cNvSpPr>
            <a:spLocks noGrp="1" noChangeArrowheads="1"/>
          </p:cNvSpPr>
          <p:nvPr>
            <p:ph type="title"/>
          </p:nvPr>
        </p:nvSpPr>
        <p:spPr bwMode="auto">
          <a:xfrm>
            <a:off x="838200" y="0"/>
            <a:ext cx="7924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6705600"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43DBA627-09D6-4F6C-921A-2B5A1E4AADE1}" type="slidenum">
              <a:rPr lang="en-US" sz="900">
                <a:solidFill>
                  <a:srgbClr val="0C86F4"/>
                </a:solidFill>
              </a:rPr>
              <a:pPr algn="r" fontAlgn="base">
                <a:spcBef>
                  <a:spcPct val="0"/>
                </a:spcBef>
                <a:spcAft>
                  <a:spcPct val="0"/>
                </a:spcAft>
              </a:pPr>
              <a:t>‹#›</a:t>
            </a:fld>
            <a:endParaRPr lang="en-US" sz="900" dirty="0">
              <a:solidFill>
                <a:srgbClr val="0C86F4"/>
              </a:solidFill>
            </a:endParaRPr>
          </a:p>
        </p:txBody>
      </p:sp>
      <p:sp>
        <p:nvSpPr>
          <p:cNvPr id="1030" name="Text Box 36"/>
          <p:cNvSpPr txBox="1">
            <a:spLocks noChangeArrowheads="1"/>
          </p:cNvSpPr>
          <p:nvPr/>
        </p:nvSpPr>
        <p:spPr bwMode="auto">
          <a:xfrm>
            <a:off x="3657600" y="6538913"/>
            <a:ext cx="150699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fontAlgn="base">
              <a:spcBef>
                <a:spcPct val="0"/>
              </a:spcBef>
              <a:spcAft>
                <a:spcPct val="0"/>
              </a:spcAft>
              <a:buFontTx/>
              <a:buChar char="©"/>
              <a:defRPr/>
            </a:pPr>
            <a:r>
              <a:rPr lang="en-US" sz="700" dirty="0" smtClean="0">
                <a:solidFill>
                  <a:srgbClr val="000000"/>
                </a:solidFill>
              </a:rPr>
              <a:t> 2015 Eaton.  All rights reserved.</a:t>
            </a:r>
            <a:r>
              <a:rPr lang="en-US" sz="700" dirty="0" smtClean="0">
                <a:solidFill>
                  <a:srgbClr val="FFFFFF"/>
                </a:solidFill>
              </a:rPr>
              <a:t>.</a:t>
            </a:r>
          </a:p>
        </p:txBody>
      </p:sp>
      <p:pic>
        <p:nvPicPr>
          <p:cNvPr id="1031" name="Picture 39" descr="Eaton - white background"/>
          <p:cNvPicPr>
            <a:picLocks noChangeAspect="1" noChangeArrowheads="1"/>
          </p:cNvPicPr>
          <p:nvPr/>
        </p:nvPicPr>
        <p:blipFill>
          <a:blip r:embed="rId12">
            <a:extLst>
              <a:ext uri="{28A0092B-C50C-407E-A947-70E740481C1C}">
                <a14:useLocalDpi xmlns:a14="http://schemas.microsoft.com/office/drawing/2010/main" val="0"/>
              </a:ext>
            </a:extLst>
          </a:blip>
          <a:srcRect b="2786"/>
          <a:stretch>
            <a:fillRect/>
          </a:stretch>
        </p:blipFill>
        <p:spPr bwMode="auto">
          <a:xfrm>
            <a:off x="762000" y="6305550"/>
            <a:ext cx="1219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309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wipe dir="d"/>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a:solidFill>
            <a:srgbClr val="0067C6"/>
          </a:solidFill>
          <a:latin typeface="+mj-lt"/>
          <a:ea typeface="+mj-ea"/>
          <a:cs typeface="+mj-cs"/>
        </a:defRPr>
      </a:lvl1pPr>
      <a:lvl2pPr algn="l" rtl="0" eaLnBrk="0" fontAlgn="base" hangingPunct="0">
        <a:lnSpc>
          <a:spcPct val="90000"/>
        </a:lnSpc>
        <a:spcBef>
          <a:spcPct val="0"/>
        </a:spcBef>
        <a:spcAft>
          <a:spcPct val="0"/>
        </a:spcAft>
        <a:defRPr sz="3200">
          <a:solidFill>
            <a:srgbClr val="0067C6"/>
          </a:solidFill>
          <a:latin typeface="Arial" charset="0"/>
        </a:defRPr>
      </a:lvl2pPr>
      <a:lvl3pPr algn="l" rtl="0" eaLnBrk="0" fontAlgn="base" hangingPunct="0">
        <a:lnSpc>
          <a:spcPct val="90000"/>
        </a:lnSpc>
        <a:spcBef>
          <a:spcPct val="0"/>
        </a:spcBef>
        <a:spcAft>
          <a:spcPct val="0"/>
        </a:spcAft>
        <a:defRPr sz="3200">
          <a:solidFill>
            <a:srgbClr val="0067C6"/>
          </a:solidFill>
          <a:latin typeface="Arial" charset="0"/>
        </a:defRPr>
      </a:lvl3pPr>
      <a:lvl4pPr algn="l" rtl="0" eaLnBrk="0" fontAlgn="base" hangingPunct="0">
        <a:lnSpc>
          <a:spcPct val="90000"/>
        </a:lnSpc>
        <a:spcBef>
          <a:spcPct val="0"/>
        </a:spcBef>
        <a:spcAft>
          <a:spcPct val="0"/>
        </a:spcAft>
        <a:defRPr sz="3200">
          <a:solidFill>
            <a:srgbClr val="0067C6"/>
          </a:solidFill>
          <a:latin typeface="Arial" charset="0"/>
        </a:defRPr>
      </a:lvl4pPr>
      <a:lvl5pPr algn="l" rtl="0" eaLnBrk="0" fontAlgn="base" hangingPunct="0">
        <a:lnSpc>
          <a:spcPct val="90000"/>
        </a:lnSpc>
        <a:spcBef>
          <a:spcPct val="0"/>
        </a:spcBef>
        <a:spcAft>
          <a:spcPct val="0"/>
        </a:spcAft>
        <a:defRPr sz="3200">
          <a:solidFill>
            <a:srgbClr val="0067C6"/>
          </a:solidFill>
          <a:latin typeface="Arial" charset="0"/>
        </a:defRPr>
      </a:lvl5pPr>
      <a:lvl6pPr marL="457200" algn="l" rtl="0" fontAlgn="base">
        <a:lnSpc>
          <a:spcPct val="90000"/>
        </a:lnSpc>
        <a:spcBef>
          <a:spcPct val="0"/>
        </a:spcBef>
        <a:spcAft>
          <a:spcPct val="0"/>
        </a:spcAft>
        <a:defRPr sz="3200">
          <a:solidFill>
            <a:srgbClr val="0067C6"/>
          </a:solidFill>
          <a:latin typeface="Arial" charset="0"/>
        </a:defRPr>
      </a:lvl6pPr>
      <a:lvl7pPr marL="914400" algn="l" rtl="0" fontAlgn="base">
        <a:lnSpc>
          <a:spcPct val="90000"/>
        </a:lnSpc>
        <a:spcBef>
          <a:spcPct val="0"/>
        </a:spcBef>
        <a:spcAft>
          <a:spcPct val="0"/>
        </a:spcAft>
        <a:defRPr sz="3200">
          <a:solidFill>
            <a:srgbClr val="0067C6"/>
          </a:solidFill>
          <a:latin typeface="Arial" charset="0"/>
        </a:defRPr>
      </a:lvl7pPr>
      <a:lvl8pPr marL="1371600" algn="l" rtl="0" fontAlgn="base">
        <a:lnSpc>
          <a:spcPct val="90000"/>
        </a:lnSpc>
        <a:spcBef>
          <a:spcPct val="0"/>
        </a:spcBef>
        <a:spcAft>
          <a:spcPct val="0"/>
        </a:spcAft>
        <a:defRPr sz="3200">
          <a:solidFill>
            <a:srgbClr val="0067C6"/>
          </a:solidFill>
          <a:latin typeface="Arial" charset="0"/>
        </a:defRPr>
      </a:lvl8pPr>
      <a:lvl9pPr marL="1828800" algn="l" rtl="0" fontAlgn="base">
        <a:lnSpc>
          <a:spcPct val="90000"/>
        </a:lnSpc>
        <a:spcBef>
          <a:spcPct val="0"/>
        </a:spcBef>
        <a:spcAft>
          <a:spcPct val="0"/>
        </a:spcAft>
        <a:defRPr sz="3200">
          <a:solidFill>
            <a:srgbClr val="0067C6"/>
          </a:solidFill>
          <a:latin typeface="Arial" charset="0"/>
        </a:defRPr>
      </a:lvl9pPr>
    </p:titleStyle>
    <p:bodyStyle>
      <a:lvl1pPr marL="342900" indent="-342900" algn="l" rtl="0" eaLnBrk="0" fontAlgn="base" hangingPunct="0">
        <a:lnSpc>
          <a:spcPct val="110000"/>
        </a:lnSpc>
        <a:spcBef>
          <a:spcPts val="1200"/>
        </a:spcBef>
        <a:spcAft>
          <a:spcPct val="0"/>
        </a:spcAft>
        <a:buClr>
          <a:srgbClr val="0067C6"/>
        </a:buClr>
        <a:buChar char="•"/>
        <a:defRPr sz="2800">
          <a:solidFill>
            <a:srgbClr val="292929"/>
          </a:solidFill>
          <a:latin typeface="+mn-lt"/>
          <a:ea typeface="+mn-ea"/>
          <a:cs typeface="+mn-cs"/>
        </a:defRPr>
      </a:lvl1pPr>
      <a:lvl2pPr marL="742950" indent="-285750" algn="l" rtl="0" eaLnBrk="0" fontAlgn="base" hangingPunct="0">
        <a:lnSpc>
          <a:spcPct val="110000"/>
        </a:lnSpc>
        <a:spcBef>
          <a:spcPts val="1200"/>
        </a:spcBef>
        <a:spcAft>
          <a:spcPct val="0"/>
        </a:spcAft>
        <a:buClr>
          <a:srgbClr val="0067C6"/>
        </a:buClr>
        <a:buChar char="•"/>
        <a:defRPr sz="2400">
          <a:solidFill>
            <a:srgbClr val="292929"/>
          </a:solidFill>
          <a:latin typeface="+mn-lt"/>
        </a:defRPr>
      </a:lvl2pPr>
      <a:lvl3pPr marL="1143000" indent="-228600" algn="l" rtl="0" eaLnBrk="0" fontAlgn="base" hangingPunct="0">
        <a:lnSpc>
          <a:spcPct val="110000"/>
        </a:lnSpc>
        <a:spcBef>
          <a:spcPts val="1200"/>
        </a:spcBef>
        <a:spcAft>
          <a:spcPct val="0"/>
        </a:spcAft>
        <a:buClr>
          <a:srgbClr val="0067C6"/>
        </a:buClr>
        <a:buChar char="•"/>
        <a:defRPr sz="2000">
          <a:solidFill>
            <a:srgbClr val="292929"/>
          </a:solidFill>
          <a:latin typeface="+mn-lt"/>
        </a:defRPr>
      </a:lvl3pPr>
      <a:lvl4pPr marL="1600200" indent="-228600" algn="l" rtl="0" eaLnBrk="0" fontAlgn="base" hangingPunct="0">
        <a:spcBef>
          <a:spcPts val="1200"/>
        </a:spcBef>
        <a:spcAft>
          <a:spcPct val="0"/>
        </a:spcAft>
        <a:buClr>
          <a:srgbClr val="0067C6"/>
        </a:buClr>
        <a:buChar char="•"/>
        <a:defRPr sz="2000">
          <a:solidFill>
            <a:srgbClr val="292929"/>
          </a:solidFill>
          <a:latin typeface="+mn-lt"/>
        </a:defRPr>
      </a:lvl4pPr>
      <a:lvl5pPr marL="2057400" indent="-228600" algn="l" rtl="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00400"/>
            <a:ext cx="8153400" cy="1143000"/>
          </a:xfrm>
        </p:spPr>
        <p:txBody>
          <a:bodyPr/>
          <a:lstStyle/>
          <a:p>
            <a:r>
              <a:rPr lang="en-US" sz="3200" b="1" dirty="0" smtClean="0"/>
              <a:t>RF </a:t>
            </a:r>
            <a:r>
              <a:rPr lang="en-US" sz="3200" b="1" smtClean="0"/>
              <a:t>Water Node Deployment </a:t>
            </a:r>
            <a:r>
              <a:rPr lang="en-US" sz="3200" b="1" dirty="0" smtClean="0"/>
              <a:t>and Best Practices</a:t>
            </a:r>
            <a:endParaRPr lang="en-US" sz="3200" b="1" dirty="0"/>
          </a:p>
        </p:txBody>
      </p:sp>
      <p:sp>
        <p:nvSpPr>
          <p:cNvPr id="3" name="Subtitle 2"/>
          <p:cNvSpPr>
            <a:spLocks noGrp="1"/>
          </p:cNvSpPr>
          <p:nvPr>
            <p:ph type="subTitle" idx="1"/>
          </p:nvPr>
        </p:nvSpPr>
        <p:spPr/>
        <p:txBody>
          <a:bodyPr/>
          <a:lstStyle/>
          <a:p>
            <a:r>
              <a:rPr lang="en-US" sz="1800" dirty="0" smtClean="0"/>
              <a:t>Mark </a:t>
            </a:r>
            <a:r>
              <a:rPr lang="en-US" sz="1800" dirty="0"/>
              <a:t>Harkins, Project Manager</a:t>
            </a:r>
          </a:p>
          <a:p>
            <a:r>
              <a:rPr lang="en-US" sz="1800" dirty="0"/>
              <a:t>Steve Schulberg, Sr. Program Manager</a:t>
            </a:r>
          </a:p>
          <a:p>
            <a:endParaRPr lang="en-US" dirty="0"/>
          </a:p>
        </p:txBody>
      </p:sp>
      <p:pic>
        <p:nvPicPr>
          <p:cNvPr id="4" name="Picture 3" descr="slide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763000" cy="3194844"/>
          </a:xfrm>
          <a:prstGeom prst="rect">
            <a:avLst/>
          </a:prstGeom>
        </p:spPr>
      </p:pic>
    </p:spTree>
    <p:extLst>
      <p:ext uri="{BB962C8B-B14F-4D97-AF65-F5344CB8AC3E}">
        <p14:creationId xmlns:p14="http://schemas.microsoft.com/office/powerpoint/2010/main" val="4021169585"/>
      </p:ext>
    </p:extLst>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Field Tool Water Applications</a:t>
            </a:r>
            <a:endParaRPr lang="en-US" b="1" dirty="0"/>
          </a:p>
        </p:txBody>
      </p:sp>
      <p:sp>
        <p:nvSpPr>
          <p:cNvPr id="3" name="Content Placeholder 2"/>
          <p:cNvSpPr>
            <a:spLocks noGrp="1"/>
          </p:cNvSpPr>
          <p:nvPr>
            <p:ph idx="1"/>
          </p:nvPr>
        </p:nvSpPr>
        <p:spPr>
          <a:xfrm>
            <a:off x="457200" y="1219200"/>
            <a:ext cx="8001000" cy="5000625"/>
          </a:xfrm>
        </p:spPr>
        <p:txBody>
          <a:bodyPr/>
          <a:lstStyle/>
          <a:p>
            <a:pPr marL="0" indent="0">
              <a:buNone/>
            </a:pPr>
            <a:r>
              <a:rPr lang="en-US" sz="2400" dirty="0" smtClean="0"/>
              <a:t>Switching between applications</a:t>
            </a:r>
          </a:p>
          <a:p>
            <a:pPr marL="0" indent="0">
              <a:buNone/>
            </a:pPr>
            <a:endParaRPr lang="en-US" dirty="0" smtClean="0"/>
          </a:p>
        </p:txBody>
      </p:sp>
      <p:cxnSp>
        <p:nvCxnSpPr>
          <p:cNvPr id="5" name="Straight Arrow Connector 4"/>
          <p:cNvCxnSpPr/>
          <p:nvPr/>
        </p:nvCxnSpPr>
        <p:spPr bwMode="auto">
          <a:xfrm flipV="1">
            <a:off x="4648200" y="2438400"/>
            <a:ext cx="1752600" cy="7620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4648200" y="2514600"/>
            <a:ext cx="1676400" cy="6858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4648200" y="3962400"/>
            <a:ext cx="914400" cy="152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4724400" y="2857500"/>
            <a:ext cx="1295400" cy="4953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V="1">
            <a:off x="4648200" y="2438400"/>
            <a:ext cx="1905000" cy="7620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6553200" y="2438400"/>
            <a:ext cx="0" cy="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4572000" y="2438400"/>
            <a:ext cx="1447800" cy="762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6688"/>
            <a:ext cx="9144000" cy="456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322043"/>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Field Tool Water Applications</a:t>
            </a:r>
            <a:endParaRPr lang="en-US" b="1" dirty="0"/>
          </a:p>
        </p:txBody>
      </p:sp>
      <p:sp>
        <p:nvSpPr>
          <p:cNvPr id="3" name="Content Placeholder 2"/>
          <p:cNvSpPr>
            <a:spLocks noGrp="1"/>
          </p:cNvSpPr>
          <p:nvPr>
            <p:ph idx="1"/>
          </p:nvPr>
        </p:nvSpPr>
        <p:spPr>
          <a:xfrm>
            <a:off x="457200" y="1371600"/>
            <a:ext cx="8001000" cy="4848225"/>
          </a:xfrm>
        </p:spPr>
        <p:txBody>
          <a:bodyPr>
            <a:normAutofit fontScale="92500" lnSpcReduction="10000"/>
          </a:bodyPr>
          <a:lstStyle/>
          <a:p>
            <a:pPr marL="0" indent="0">
              <a:buNone/>
            </a:pPr>
            <a:r>
              <a:rPr lang="en-US" b="1" dirty="0" smtClean="0"/>
              <a:t>Field Tool Will Not Power Up</a:t>
            </a:r>
          </a:p>
          <a:p>
            <a:pPr marL="514350" indent="-514350">
              <a:buFont typeface="+mj-lt"/>
              <a:buAutoNum type="arabicPeriod"/>
            </a:pPr>
            <a:r>
              <a:rPr lang="en-US" dirty="0" smtClean="0"/>
              <a:t>Has the field tool been charged up?</a:t>
            </a:r>
          </a:p>
          <a:p>
            <a:pPr marL="514350" indent="-514350">
              <a:buFont typeface="+mj-lt"/>
              <a:buAutoNum type="arabicPeriod"/>
            </a:pPr>
            <a:r>
              <a:rPr lang="en-US" dirty="0" smtClean="0"/>
              <a:t>Remove the ribbon cable from the top of the radio</a:t>
            </a:r>
          </a:p>
          <a:p>
            <a:pPr marL="514350" indent="-514350">
              <a:buFont typeface="+mj-lt"/>
              <a:buAutoNum type="arabicPeriod"/>
            </a:pPr>
            <a:r>
              <a:rPr lang="en-US" dirty="0" smtClean="0"/>
              <a:t>Remove the battery from the Trimble unit</a:t>
            </a:r>
          </a:p>
          <a:p>
            <a:pPr marL="514350" indent="-514350">
              <a:buFont typeface="+mj-lt"/>
              <a:buAutoNum type="arabicPeriod"/>
            </a:pPr>
            <a:r>
              <a:rPr lang="en-US" dirty="0" smtClean="0"/>
              <a:t>Watch until the screen is blank</a:t>
            </a:r>
          </a:p>
          <a:p>
            <a:pPr marL="514350" indent="-514350">
              <a:buFont typeface="+mj-lt"/>
              <a:buAutoNum type="arabicPeriod"/>
            </a:pPr>
            <a:r>
              <a:rPr lang="en-US" dirty="0" smtClean="0"/>
              <a:t>Replace battery (Not the ribbon cable)</a:t>
            </a:r>
          </a:p>
          <a:p>
            <a:pPr marL="514350" indent="-514350">
              <a:buFont typeface="+mj-lt"/>
              <a:buAutoNum type="arabicPeriod"/>
            </a:pPr>
            <a:r>
              <a:rPr lang="en-US" dirty="0" smtClean="0"/>
              <a:t>Turn Tremble unit on</a:t>
            </a:r>
          </a:p>
          <a:p>
            <a:pPr marL="514350" indent="-514350">
              <a:buFont typeface="+mj-lt"/>
              <a:buAutoNum type="arabicPeriod"/>
            </a:pPr>
            <a:r>
              <a:rPr lang="en-US" dirty="0" smtClean="0"/>
              <a:t>If applications show on screen attach ribbon cable</a:t>
            </a:r>
          </a:p>
          <a:p>
            <a:pPr marL="0" indent="0">
              <a:buNone/>
            </a:pPr>
            <a:endParaRPr lang="en-US" dirty="0" smtClean="0"/>
          </a:p>
          <a:p>
            <a:pPr marL="0" indent="0">
              <a:buNone/>
            </a:pPr>
            <a:endParaRPr lang="en-US" dirty="0" smtClean="0"/>
          </a:p>
        </p:txBody>
      </p:sp>
      <p:cxnSp>
        <p:nvCxnSpPr>
          <p:cNvPr id="5" name="Straight Arrow Connector 4"/>
          <p:cNvCxnSpPr/>
          <p:nvPr/>
        </p:nvCxnSpPr>
        <p:spPr bwMode="auto">
          <a:xfrm flipV="1">
            <a:off x="4648200" y="2438400"/>
            <a:ext cx="1752600" cy="7620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4648200" y="2514600"/>
            <a:ext cx="1676400" cy="6858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4648200" y="3962400"/>
            <a:ext cx="914400" cy="152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4724400" y="2857500"/>
            <a:ext cx="1295400" cy="4953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V="1">
            <a:off x="4648200" y="2438400"/>
            <a:ext cx="1905000" cy="7620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6553200" y="2438400"/>
            <a:ext cx="0" cy="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4572000" y="2438400"/>
            <a:ext cx="1447800" cy="762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1559457"/>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a:t/>
            </a:r>
            <a:br>
              <a:rPr lang="en-US" dirty="0"/>
            </a:br>
            <a:r>
              <a:rPr lang="en-US" b="1" dirty="0"/>
              <a:t>Collecting and U</a:t>
            </a:r>
            <a:r>
              <a:rPr lang="en-US" b="1" dirty="0" smtClean="0"/>
              <a:t>sing </a:t>
            </a:r>
            <a:r>
              <a:rPr lang="en-US" b="1" dirty="0"/>
              <a:t>MAC </a:t>
            </a:r>
            <a:r>
              <a:rPr lang="en-US" b="1" dirty="0" smtClean="0"/>
              <a:t>Address </a:t>
            </a:r>
            <a:r>
              <a:rPr lang="en-US" b="1" dirty="0"/>
              <a:t>D</a:t>
            </a:r>
            <a:r>
              <a:rPr lang="en-US" b="1" dirty="0" smtClean="0"/>
              <a:t>ata</a:t>
            </a:r>
            <a:endParaRPr lang="en-US" b="1" dirty="0"/>
          </a:p>
        </p:txBody>
      </p:sp>
      <p:sp>
        <p:nvSpPr>
          <p:cNvPr id="3" name="Content Placeholder 2"/>
          <p:cNvSpPr>
            <a:spLocks noGrp="1"/>
          </p:cNvSpPr>
          <p:nvPr>
            <p:ph idx="1"/>
          </p:nvPr>
        </p:nvSpPr>
        <p:spPr/>
        <p:txBody>
          <a:bodyPr/>
          <a:lstStyle/>
          <a:p>
            <a:r>
              <a:rPr lang="en-US" sz="2000" dirty="0"/>
              <a:t>The Node Serial </a:t>
            </a:r>
            <a:r>
              <a:rPr lang="en-US" sz="2000" dirty="0" smtClean="0"/>
              <a:t>number</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 y="2133600"/>
            <a:ext cx="5181600" cy="4038600"/>
          </a:xfrm>
          <a:prstGeom prst="rect">
            <a:avLst/>
          </a:prstGeom>
        </p:spPr>
      </p:pic>
      <p:sp>
        <p:nvSpPr>
          <p:cNvPr id="5" name="Oval 4"/>
          <p:cNvSpPr/>
          <p:nvPr/>
        </p:nvSpPr>
        <p:spPr>
          <a:xfrm>
            <a:off x="2438400" y="3788125"/>
            <a:ext cx="885825" cy="256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26" name="Picture 2" descr="cid:image014.png@01D0D05B.AB7642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202" y="2133600"/>
            <a:ext cx="3505995" cy="216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689044" y="4695950"/>
            <a:ext cx="2590800" cy="369332"/>
          </a:xfrm>
          <a:prstGeom prst="rect">
            <a:avLst/>
          </a:prstGeom>
          <a:noFill/>
        </p:spPr>
        <p:txBody>
          <a:bodyPr wrap="square" rtlCol="0">
            <a:spAutoFit/>
          </a:bodyPr>
          <a:lstStyle/>
          <a:p>
            <a:r>
              <a:rPr lang="en-US" b="1" dirty="0" smtClean="0"/>
              <a:t>New Format in 2016</a:t>
            </a:r>
            <a:endParaRPr lang="en-US" b="1" dirty="0"/>
          </a:p>
        </p:txBody>
      </p:sp>
      <p:sp>
        <p:nvSpPr>
          <p:cNvPr id="7" name="Oval 6"/>
          <p:cNvSpPr/>
          <p:nvPr/>
        </p:nvSpPr>
        <p:spPr bwMode="auto">
          <a:xfrm>
            <a:off x="6858000" y="3276600"/>
            <a:ext cx="1066800" cy="3619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6858000" y="3276600"/>
            <a:ext cx="914400" cy="381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cxnSp>
        <p:nvCxnSpPr>
          <p:cNvPr id="10" name="Straight Arrow Connector 9"/>
          <p:cNvCxnSpPr/>
          <p:nvPr/>
        </p:nvCxnSpPr>
        <p:spPr bwMode="auto">
          <a:xfrm flipH="1" flipV="1">
            <a:off x="7391400" y="3352800"/>
            <a:ext cx="152400" cy="1383268"/>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3026353"/>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Collecting and </a:t>
            </a:r>
            <a:r>
              <a:rPr lang="en-US" b="1" dirty="0" smtClean="0"/>
              <a:t>Using </a:t>
            </a:r>
            <a:r>
              <a:rPr lang="en-US" b="1" dirty="0"/>
              <a:t>MAC </a:t>
            </a:r>
            <a:r>
              <a:rPr lang="en-US" b="1" dirty="0" smtClean="0"/>
              <a:t>Address </a:t>
            </a:r>
            <a:r>
              <a:rPr lang="en-US" b="1" dirty="0"/>
              <a:t>D</a:t>
            </a:r>
            <a:r>
              <a:rPr lang="en-US" b="1" dirty="0" smtClean="0"/>
              <a:t>ata</a:t>
            </a:r>
            <a:endParaRPr lang="en-US" b="1"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r="10632"/>
          <a:stretch/>
        </p:blipFill>
        <p:spPr>
          <a:xfrm>
            <a:off x="762000" y="1447800"/>
            <a:ext cx="7391400" cy="4800600"/>
          </a:xfrm>
          <a:prstGeom prst="rect">
            <a:avLst/>
          </a:prstGeom>
        </p:spPr>
      </p:pic>
      <p:sp>
        <p:nvSpPr>
          <p:cNvPr id="5" name="TextBox 4"/>
          <p:cNvSpPr txBox="1"/>
          <p:nvPr/>
        </p:nvSpPr>
        <p:spPr>
          <a:xfrm>
            <a:off x="3124200" y="1143000"/>
            <a:ext cx="3886200" cy="381000"/>
          </a:xfrm>
          <a:prstGeom prst="rect">
            <a:avLst/>
          </a:prstGeom>
          <a:noFill/>
        </p:spPr>
        <p:txBody>
          <a:bodyPr wrap="square" rtlCol="0">
            <a:spAutoFit/>
          </a:bodyPr>
          <a:lstStyle/>
          <a:p>
            <a:r>
              <a:rPr lang="en-US" dirty="0" smtClean="0"/>
              <a:t>Node Serial #	              MAC ID</a:t>
            </a:r>
            <a:endParaRPr lang="en-US" dirty="0"/>
          </a:p>
        </p:txBody>
      </p:sp>
    </p:spTree>
    <p:extLst>
      <p:ext uri="{BB962C8B-B14F-4D97-AF65-F5344CB8AC3E}">
        <p14:creationId xmlns:p14="http://schemas.microsoft.com/office/powerpoint/2010/main" val="269803794"/>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Water Node Commissioning</a:t>
            </a:r>
            <a:endParaRPr lang="en-US" sz="3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399"/>
            <a:ext cx="8915400" cy="510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101551"/>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965"/>
            <a:ext cx="7924800" cy="1096963"/>
          </a:xfrm>
        </p:spPr>
        <p:txBody>
          <a:bodyPr/>
          <a:lstStyle/>
          <a:p>
            <a:r>
              <a:rPr lang="en-US" sz="3200" b="1" dirty="0" smtClean="0"/>
              <a:t>Water Node Commissioning</a:t>
            </a:r>
            <a:endParaRPr lang="en-US"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1"/>
            <a:ext cx="85343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146289"/>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Water Node Commissioning</a:t>
            </a:r>
            <a:endParaRPr lang="en-US" sz="3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9916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812050"/>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Node Commissioning</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10600" cy="513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949223"/>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Node Commissioning</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199"/>
            <a:ext cx="8839200"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313745"/>
      </p:ext>
    </p:ext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Node Commissioning</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6200" y="1200150"/>
            <a:ext cx="8991600" cy="5124450"/>
          </a:xfrm>
          <a:prstGeom prst="rect">
            <a:avLst/>
          </a:prstGeom>
        </p:spPr>
      </p:pic>
      <p:sp>
        <p:nvSpPr>
          <p:cNvPr id="3" name="Oval 2"/>
          <p:cNvSpPr/>
          <p:nvPr/>
        </p:nvSpPr>
        <p:spPr bwMode="auto">
          <a:xfrm>
            <a:off x="4419600" y="2743200"/>
            <a:ext cx="1981200" cy="609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81101895"/>
      </p:ext>
    </p:extLst>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Agenda</a:t>
            </a:r>
            <a:endParaRPr lang="en-US" sz="3200" b="1" dirty="0"/>
          </a:p>
        </p:txBody>
      </p:sp>
      <p:sp>
        <p:nvSpPr>
          <p:cNvPr id="3" name="Content Placeholder 2"/>
          <p:cNvSpPr>
            <a:spLocks noGrp="1"/>
          </p:cNvSpPr>
          <p:nvPr>
            <p:ph idx="1"/>
          </p:nvPr>
        </p:nvSpPr>
        <p:spPr>
          <a:xfrm>
            <a:off x="839788" y="1295401"/>
            <a:ext cx="7923212" cy="4953000"/>
          </a:xfrm>
        </p:spPr>
        <p:txBody>
          <a:bodyPr>
            <a:normAutofit/>
          </a:bodyPr>
          <a:lstStyle/>
          <a:p>
            <a:endParaRPr lang="en-US" dirty="0" smtClean="0"/>
          </a:p>
          <a:p>
            <a:r>
              <a:rPr lang="en-US" dirty="0" smtClean="0"/>
              <a:t>Water </a:t>
            </a:r>
            <a:r>
              <a:rPr lang="en-US" dirty="0"/>
              <a:t>Node and Water Meter Best Practices</a:t>
            </a:r>
          </a:p>
          <a:p>
            <a:r>
              <a:rPr lang="en-US" dirty="0" smtClean="0"/>
              <a:t>Field Tool Applications</a:t>
            </a:r>
            <a:endParaRPr lang="en-US" dirty="0"/>
          </a:p>
          <a:p>
            <a:r>
              <a:rPr lang="en-US" dirty="0" smtClean="0"/>
              <a:t>Water </a:t>
            </a:r>
            <a:r>
              <a:rPr lang="en-US" dirty="0"/>
              <a:t>Node Troubleshooting</a:t>
            </a:r>
          </a:p>
          <a:p>
            <a:pPr lvl="1"/>
            <a:r>
              <a:rPr lang="en-US" dirty="0"/>
              <a:t>	</a:t>
            </a:r>
            <a:r>
              <a:rPr lang="en-US" dirty="0" smtClean="0"/>
              <a:t>Scenarios</a:t>
            </a:r>
            <a:endParaRPr lang="en-US" dirty="0"/>
          </a:p>
        </p:txBody>
      </p:sp>
    </p:spTree>
    <p:extLst>
      <p:ext uri="{BB962C8B-B14F-4D97-AF65-F5344CB8AC3E}">
        <p14:creationId xmlns:p14="http://schemas.microsoft.com/office/powerpoint/2010/main" val="3403011378"/>
      </p:ext>
    </p:extLst>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Water Node Commissioning</a:t>
            </a:r>
            <a:endParaRPr lang="en-US" sz="32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8392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901084"/>
      </p:ext>
    </p:extLst>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Commissioning Troubleshooting</a:t>
            </a:r>
            <a:endParaRPr lang="en-US" b="1" dirty="0"/>
          </a:p>
        </p:txBody>
      </p:sp>
      <p:sp>
        <p:nvSpPr>
          <p:cNvPr id="3" name="Content Placeholder 2"/>
          <p:cNvSpPr>
            <a:spLocks noGrp="1"/>
          </p:cNvSpPr>
          <p:nvPr>
            <p:ph idx="1"/>
          </p:nvPr>
        </p:nvSpPr>
        <p:spPr/>
        <p:txBody>
          <a:bodyPr/>
          <a:lstStyle/>
          <a:p>
            <a:r>
              <a:rPr lang="en-US" dirty="0" smtClean="0"/>
              <a:t>When verifying commission and you get a fail the first time, try again.  Sometimes the timing of the command gets missed on the first attempt.</a:t>
            </a:r>
          </a:p>
          <a:p>
            <a:r>
              <a:rPr lang="en-US" dirty="0" smtClean="0"/>
              <a:t>Sometimes you will not get a register number to display while commissioning or a failure message.  Typically the node commissioned, it just did not see the register.  Hook up the register and verify. </a:t>
            </a:r>
            <a:endParaRPr lang="en-US" dirty="0"/>
          </a:p>
        </p:txBody>
      </p:sp>
    </p:spTree>
    <p:extLst>
      <p:ext uri="{BB962C8B-B14F-4D97-AF65-F5344CB8AC3E}">
        <p14:creationId xmlns:p14="http://schemas.microsoft.com/office/powerpoint/2010/main" val="1281420976"/>
      </p:ext>
    </p:extLst>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Verifying Ship Mode</a:t>
            </a:r>
            <a:endParaRPr lang="en-US" sz="3200" b="1"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229600" cy="522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405490"/>
      </p:ext>
    </p:extLst>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Verifying Ship Mode</a:t>
            </a:r>
            <a:endParaRPr lang="en-U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1"/>
            <a:ext cx="8458200"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951502"/>
      </p:ext>
    </p:extLst>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Verifying Ship Mode</a:t>
            </a:r>
            <a:endParaRPr lang="en-US"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1"/>
            <a:ext cx="85344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934785"/>
      </p:ext>
    </p:extLst>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Verifying Ship Mode</a:t>
            </a:r>
            <a:endParaRPr lang="en-US"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1"/>
            <a:ext cx="85344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842329"/>
      </p:ext>
    </p:extLst>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a:t>Water Node Reporting into Yukon Expectations</a:t>
            </a:r>
          </a:p>
        </p:txBody>
      </p:sp>
      <p:sp>
        <p:nvSpPr>
          <p:cNvPr id="3" name="Content Placeholder 2"/>
          <p:cNvSpPr>
            <a:spLocks noGrp="1"/>
          </p:cNvSpPr>
          <p:nvPr>
            <p:ph idx="1"/>
          </p:nvPr>
        </p:nvSpPr>
        <p:spPr>
          <a:xfrm>
            <a:off x="457200" y="1295401"/>
            <a:ext cx="8305800" cy="4953000"/>
          </a:xfrm>
        </p:spPr>
        <p:txBody>
          <a:bodyPr/>
          <a:lstStyle/>
          <a:p>
            <a:r>
              <a:rPr lang="en-US" dirty="0" smtClean="0"/>
              <a:t>Typically it takes between three to four days for a water meter to report into Yukon™</a:t>
            </a:r>
          </a:p>
          <a:p>
            <a:r>
              <a:rPr lang="en-US" dirty="0" smtClean="0"/>
              <a:t>Why? (Lots of back and forth communications)</a:t>
            </a:r>
          </a:p>
          <a:p>
            <a:pPr marL="0" indent="0">
              <a:buNone/>
            </a:pPr>
            <a:r>
              <a:rPr lang="en-US" sz="2000" dirty="0" smtClean="0"/>
              <a:t>Water node looks for a host </a:t>
            </a:r>
            <a:r>
              <a:rPr lang="en-US" sz="2000" dirty="0" smtClean="0">
                <a:solidFill>
                  <a:srgbClr val="FF0000"/>
                </a:solidFill>
              </a:rPr>
              <a:t>&gt;</a:t>
            </a:r>
            <a:r>
              <a:rPr lang="en-US" sz="2000" dirty="0" smtClean="0"/>
              <a:t> Host verifies it is a water node and reports to Gateway </a:t>
            </a:r>
            <a:r>
              <a:rPr lang="en-US" sz="2000" dirty="0" smtClean="0">
                <a:solidFill>
                  <a:srgbClr val="FF0000"/>
                </a:solidFill>
              </a:rPr>
              <a:t>&gt;</a:t>
            </a:r>
            <a:r>
              <a:rPr lang="en-US" sz="2000" dirty="0" smtClean="0"/>
              <a:t> Gateway sends date and time to host to give to water node </a:t>
            </a:r>
            <a:r>
              <a:rPr lang="en-US" sz="2000" dirty="0" smtClean="0">
                <a:solidFill>
                  <a:srgbClr val="FF0000"/>
                </a:solidFill>
              </a:rPr>
              <a:t>&gt;</a:t>
            </a:r>
            <a:r>
              <a:rPr lang="en-US" sz="2000" dirty="0" smtClean="0"/>
              <a:t> Water node responds back to host </a:t>
            </a:r>
            <a:r>
              <a:rPr lang="en-US" sz="2000" dirty="0" smtClean="0">
                <a:solidFill>
                  <a:srgbClr val="FF0000"/>
                </a:solidFill>
              </a:rPr>
              <a:t>&gt;</a:t>
            </a:r>
            <a:r>
              <a:rPr lang="en-US" sz="2000" dirty="0" smtClean="0"/>
              <a:t> Host responds to Gateway </a:t>
            </a:r>
            <a:r>
              <a:rPr lang="en-US" sz="2000" dirty="0" smtClean="0">
                <a:solidFill>
                  <a:srgbClr val="FF0000"/>
                </a:solidFill>
              </a:rPr>
              <a:t>&gt;</a:t>
            </a:r>
            <a:r>
              <a:rPr lang="en-US" sz="2000" dirty="0" smtClean="0"/>
              <a:t> Gateway reports information to Network </a:t>
            </a:r>
            <a:r>
              <a:rPr lang="en-US" sz="2000" dirty="0"/>
              <a:t>M</a:t>
            </a:r>
            <a:r>
              <a:rPr lang="en-US" sz="2000" dirty="0" smtClean="0"/>
              <a:t>anager </a:t>
            </a:r>
            <a:r>
              <a:rPr lang="en-US" sz="2000" dirty="0" smtClean="0">
                <a:solidFill>
                  <a:srgbClr val="FF0000"/>
                </a:solidFill>
              </a:rPr>
              <a:t>&gt;</a:t>
            </a:r>
            <a:r>
              <a:rPr lang="en-US" sz="2000" dirty="0" smtClean="0"/>
              <a:t> Network Manager reports to Yukon™.</a:t>
            </a:r>
            <a:endParaRPr lang="en-US" sz="2000" dirty="0"/>
          </a:p>
        </p:txBody>
      </p:sp>
    </p:spTree>
    <p:extLst>
      <p:ext uri="{BB962C8B-B14F-4D97-AF65-F5344CB8AC3E}">
        <p14:creationId xmlns:p14="http://schemas.microsoft.com/office/powerpoint/2010/main" val="94001470"/>
      </p:ext>
    </p:extLst>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smtClean="0"/>
              <a:t>Getting a Water Meter Read with the </a:t>
            </a:r>
            <a:r>
              <a:rPr lang="en-US" sz="2700" b="1" dirty="0"/>
              <a:t>F</a:t>
            </a:r>
            <a:r>
              <a:rPr lang="en-US" sz="2700" b="1" dirty="0" smtClean="0"/>
              <a:t>ield Tool</a:t>
            </a:r>
            <a:endParaRPr lang="en-US" sz="2700"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3879916" cy="498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0" y="2286000"/>
            <a:ext cx="2819400" cy="523220"/>
          </a:xfrm>
          <a:prstGeom prst="rect">
            <a:avLst/>
          </a:prstGeom>
          <a:noFill/>
        </p:spPr>
        <p:txBody>
          <a:bodyPr wrap="square" rtlCol="0">
            <a:spAutoFit/>
          </a:bodyPr>
          <a:lstStyle/>
          <a:p>
            <a:r>
              <a:rPr lang="en-US" sz="1400" dirty="0" smtClean="0"/>
              <a:t>Start in Node MX </a:t>
            </a:r>
            <a:r>
              <a:rPr lang="en-US" sz="1400" dirty="0" err="1" smtClean="0"/>
              <a:t>Mgr</a:t>
            </a:r>
            <a:endParaRPr lang="en-US" sz="1400" dirty="0" smtClean="0"/>
          </a:p>
          <a:p>
            <a:r>
              <a:rPr lang="en-US" sz="1400" dirty="0" smtClean="0"/>
              <a:t>Enter MAC address</a:t>
            </a:r>
            <a:endParaRPr lang="en-US" sz="1400" dirty="0"/>
          </a:p>
        </p:txBody>
      </p:sp>
      <p:cxnSp>
        <p:nvCxnSpPr>
          <p:cNvPr id="6" name="Straight Arrow Connector 5"/>
          <p:cNvCxnSpPr/>
          <p:nvPr/>
        </p:nvCxnSpPr>
        <p:spPr>
          <a:xfrm flipH="1" flipV="1">
            <a:off x="3657600" y="1600200"/>
            <a:ext cx="1712259" cy="91724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158467"/>
      </p:ext>
    </p:extLst>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smtClean="0"/>
              <a:t>Getting a Water Meter Read with the </a:t>
            </a:r>
            <a:r>
              <a:rPr lang="en-US" sz="2700" b="1" dirty="0"/>
              <a:t>F</a:t>
            </a:r>
            <a:r>
              <a:rPr lang="en-US" sz="2700" b="1" dirty="0" smtClean="0"/>
              <a:t>ield Tool</a:t>
            </a:r>
            <a:endParaRPr lang="en-US" sz="2700" b="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37262"/>
            <a:ext cx="3810000" cy="4830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90565" y="1767535"/>
            <a:ext cx="2886635" cy="307777"/>
          </a:xfrm>
          <a:prstGeom prst="rect">
            <a:avLst/>
          </a:prstGeom>
          <a:noFill/>
        </p:spPr>
        <p:txBody>
          <a:bodyPr wrap="square" rtlCol="0">
            <a:spAutoFit/>
          </a:bodyPr>
          <a:lstStyle/>
          <a:p>
            <a:r>
              <a:rPr lang="en-US" sz="1400" dirty="0" smtClean="0"/>
              <a:t>Tap on next Folder</a:t>
            </a:r>
          </a:p>
        </p:txBody>
      </p:sp>
      <p:sp>
        <p:nvSpPr>
          <p:cNvPr id="6" name="TextBox 5"/>
          <p:cNvSpPr txBox="1"/>
          <p:nvPr/>
        </p:nvSpPr>
        <p:spPr>
          <a:xfrm>
            <a:off x="5181600" y="4572000"/>
            <a:ext cx="3693459" cy="307777"/>
          </a:xfrm>
          <a:prstGeom prst="rect">
            <a:avLst/>
          </a:prstGeom>
          <a:noFill/>
        </p:spPr>
        <p:txBody>
          <a:bodyPr wrap="square" rtlCol="0">
            <a:spAutoFit/>
          </a:bodyPr>
          <a:lstStyle/>
          <a:p>
            <a:r>
              <a:rPr lang="en-US" sz="1400" dirty="0"/>
              <a:t>Next tap on Commands tab</a:t>
            </a:r>
          </a:p>
        </p:txBody>
      </p:sp>
      <p:cxnSp>
        <p:nvCxnSpPr>
          <p:cNvPr id="8" name="Straight Arrow Connector 7"/>
          <p:cNvCxnSpPr/>
          <p:nvPr/>
        </p:nvCxnSpPr>
        <p:spPr bwMode="auto">
          <a:xfrm flipH="1">
            <a:off x="2743200" y="1906488"/>
            <a:ext cx="2438400" cy="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H="1">
            <a:off x="3200400" y="1906488"/>
            <a:ext cx="1981200" cy="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5562600" y="1828800"/>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H="1">
            <a:off x="6432177" y="1333500"/>
            <a:ext cx="829235" cy="762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V="1">
            <a:off x="5334000" y="2895600"/>
            <a:ext cx="2286000" cy="2286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6846794" y="1839840"/>
            <a:ext cx="925606" cy="608112"/>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4267200" y="381000"/>
            <a:ext cx="3352800" cy="762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5410200" y="1524000"/>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a:xfrm flipH="1">
            <a:off x="2518161" y="1889627"/>
            <a:ext cx="2675965" cy="1387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653118" y="4695720"/>
            <a:ext cx="1524000" cy="6033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005914"/>
      </p:ext>
    </p:extLst>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smtClean="0"/>
              <a:t>Getting a Water Meter Read with the </a:t>
            </a:r>
            <a:r>
              <a:rPr lang="en-US" sz="2700" b="1" dirty="0"/>
              <a:t>F</a:t>
            </a:r>
            <a:r>
              <a:rPr lang="en-US" sz="2700" b="1" dirty="0" smtClean="0"/>
              <a:t>ield Tool</a:t>
            </a:r>
            <a:endParaRPr lang="en-US" sz="2700" b="1" dirty="0"/>
          </a:p>
        </p:txBody>
      </p:sp>
      <p:pic>
        <p:nvPicPr>
          <p:cNvPr id="71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46809"/>
            <a:ext cx="4038600" cy="5024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0" y="2133600"/>
            <a:ext cx="3276600" cy="523220"/>
          </a:xfrm>
          <a:prstGeom prst="rect">
            <a:avLst/>
          </a:prstGeom>
          <a:noFill/>
        </p:spPr>
        <p:txBody>
          <a:bodyPr wrap="square" rtlCol="0">
            <a:spAutoFit/>
          </a:bodyPr>
          <a:lstStyle/>
          <a:p>
            <a:r>
              <a:rPr lang="en-US" sz="1400" dirty="0" smtClean="0"/>
              <a:t>Make sure “Current Meter Reading is displayed</a:t>
            </a:r>
            <a:endParaRPr lang="en-US" sz="1400" dirty="0"/>
          </a:p>
        </p:txBody>
      </p:sp>
      <p:cxnSp>
        <p:nvCxnSpPr>
          <p:cNvPr id="8" name="Straight Arrow Connector 7"/>
          <p:cNvCxnSpPr/>
          <p:nvPr/>
        </p:nvCxnSpPr>
        <p:spPr bwMode="auto">
          <a:xfrm>
            <a:off x="1676400" y="5334000"/>
            <a:ext cx="3352800" cy="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6" idx="1"/>
          </p:cNvCxnSpPr>
          <p:nvPr/>
        </p:nvCxnSpPr>
        <p:spPr>
          <a:xfrm flipH="1" flipV="1">
            <a:off x="3048000" y="2133600"/>
            <a:ext cx="1524000" cy="26161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383342"/>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Water Node Wiring – Direct Connect</a:t>
            </a:r>
            <a:endParaRPr lang="en-US" sz="3200" b="1" dirty="0"/>
          </a:p>
        </p:txBody>
      </p:sp>
      <p:pic>
        <p:nvPicPr>
          <p:cNvPr id="4" name="Content Placeholder 3"/>
          <p:cNvPicPr>
            <a:picLocks noGrp="1"/>
          </p:cNvPicPr>
          <p:nvPr>
            <p:ph idx="1"/>
          </p:nvPr>
        </p:nvPicPr>
        <p:blipFill>
          <a:blip r:embed="rId2"/>
          <a:stretch>
            <a:fillRect/>
          </a:stretch>
        </p:blipFill>
        <p:spPr>
          <a:xfrm>
            <a:off x="304800" y="1600200"/>
            <a:ext cx="4953000" cy="1905000"/>
          </a:xfrm>
          <a:prstGeom prst="rect">
            <a:avLst/>
          </a:prstGeom>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143000"/>
            <a:ext cx="3409950"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05000" y="3507343"/>
            <a:ext cx="2209800" cy="369332"/>
          </a:xfrm>
          <a:prstGeom prst="rect">
            <a:avLst/>
          </a:prstGeom>
          <a:noFill/>
        </p:spPr>
        <p:txBody>
          <a:bodyPr wrap="square" rtlCol="0">
            <a:spAutoFit/>
          </a:bodyPr>
          <a:lstStyle/>
          <a:p>
            <a:r>
              <a:rPr lang="en-US" dirty="0" err="1" smtClean="0"/>
              <a:t>Itron</a:t>
            </a:r>
            <a:r>
              <a:rPr lang="en-US" dirty="0" smtClean="0"/>
              <a:t> Connector</a:t>
            </a:r>
            <a:endParaRPr lang="en-US" dirty="0"/>
          </a:p>
        </p:txBody>
      </p:sp>
      <p:sp>
        <p:nvSpPr>
          <p:cNvPr id="10" name="TextBox 9"/>
          <p:cNvSpPr txBox="1"/>
          <p:nvPr/>
        </p:nvSpPr>
        <p:spPr>
          <a:xfrm>
            <a:off x="3581400" y="5073134"/>
            <a:ext cx="1981200" cy="369332"/>
          </a:xfrm>
          <a:prstGeom prst="rect">
            <a:avLst/>
          </a:prstGeom>
          <a:noFill/>
        </p:spPr>
        <p:txBody>
          <a:bodyPr wrap="square" rtlCol="0">
            <a:spAutoFit/>
          </a:bodyPr>
          <a:lstStyle/>
          <a:p>
            <a:r>
              <a:rPr lang="en-US" dirty="0" err="1" smtClean="0"/>
              <a:t>Nicor</a:t>
            </a:r>
            <a:r>
              <a:rPr lang="en-US" dirty="0" smtClean="0"/>
              <a:t> Connector</a:t>
            </a:r>
            <a:endParaRPr lang="en-US" dirty="0"/>
          </a:p>
        </p:txBody>
      </p:sp>
    </p:spTree>
    <p:extLst>
      <p:ext uri="{BB962C8B-B14F-4D97-AF65-F5344CB8AC3E}">
        <p14:creationId xmlns:p14="http://schemas.microsoft.com/office/powerpoint/2010/main" val="2609079469"/>
      </p:ext>
    </p:extLst>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smtClean="0"/>
              <a:t>Getting a Water Meter Read with the </a:t>
            </a:r>
            <a:r>
              <a:rPr lang="en-US" sz="2700" b="1" dirty="0"/>
              <a:t>F</a:t>
            </a:r>
            <a:r>
              <a:rPr lang="en-US" sz="2700" b="1" dirty="0" smtClean="0"/>
              <a:t>ield Tool</a:t>
            </a:r>
            <a:endParaRPr lang="en-US" sz="2700" b="1"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196890"/>
            <a:ext cx="4419600" cy="509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2438400" y="3429000"/>
            <a:ext cx="2819400" cy="196533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57800" y="2971800"/>
            <a:ext cx="2971800" cy="523220"/>
          </a:xfrm>
          <a:prstGeom prst="rect">
            <a:avLst/>
          </a:prstGeom>
          <a:noFill/>
        </p:spPr>
        <p:txBody>
          <a:bodyPr wrap="square" rtlCol="0">
            <a:spAutoFit/>
          </a:bodyPr>
          <a:lstStyle/>
          <a:p>
            <a:r>
              <a:rPr lang="en-US" sz="1400" dirty="0" smtClean="0"/>
              <a:t>Tap on retrieve, screen will show ‘Retrieving</a:t>
            </a:r>
            <a:endParaRPr lang="en-US" sz="1400" dirty="0"/>
          </a:p>
        </p:txBody>
      </p:sp>
    </p:spTree>
    <p:extLst>
      <p:ext uri="{BB962C8B-B14F-4D97-AF65-F5344CB8AC3E}">
        <p14:creationId xmlns:p14="http://schemas.microsoft.com/office/powerpoint/2010/main" val="2307843184"/>
      </p:ext>
    </p:extLst>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smtClean="0"/>
              <a:t>Getting a Water Meter Read with the </a:t>
            </a:r>
            <a:r>
              <a:rPr lang="en-US" sz="2700" b="1" dirty="0"/>
              <a:t>F</a:t>
            </a:r>
            <a:r>
              <a:rPr lang="en-US" sz="2700" b="1" dirty="0" smtClean="0"/>
              <a:t>ield Tool</a:t>
            </a:r>
            <a:endParaRPr lang="en-US" sz="2700" b="1"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38250"/>
            <a:ext cx="441960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4" idx="1"/>
          </p:cNvCxnSpPr>
          <p:nvPr/>
        </p:nvCxnSpPr>
        <p:spPr>
          <a:xfrm flipH="1">
            <a:off x="4114800" y="2623810"/>
            <a:ext cx="1600200" cy="34799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715000" y="2362200"/>
            <a:ext cx="3048000" cy="523220"/>
          </a:xfrm>
          <a:prstGeom prst="rect">
            <a:avLst/>
          </a:prstGeom>
          <a:noFill/>
        </p:spPr>
        <p:txBody>
          <a:bodyPr wrap="square" rtlCol="0">
            <a:spAutoFit/>
          </a:bodyPr>
          <a:lstStyle/>
          <a:p>
            <a:r>
              <a:rPr lang="en-US" sz="1400" dirty="0" smtClean="0"/>
              <a:t>Field Tool will bring back time and date</a:t>
            </a:r>
            <a:endParaRPr lang="en-US" sz="1400" dirty="0"/>
          </a:p>
        </p:txBody>
      </p:sp>
    </p:spTree>
    <p:extLst>
      <p:ext uri="{BB962C8B-B14F-4D97-AF65-F5344CB8AC3E}">
        <p14:creationId xmlns:p14="http://schemas.microsoft.com/office/powerpoint/2010/main" val="2968547587"/>
      </p:ext>
    </p:extLst>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smtClean="0"/>
              <a:t>Getting a Water Meter Read with the </a:t>
            </a:r>
            <a:r>
              <a:rPr lang="en-US" sz="2700" b="1" dirty="0"/>
              <a:t>F</a:t>
            </a:r>
            <a:r>
              <a:rPr lang="en-US" sz="2700" b="1" dirty="0" smtClean="0"/>
              <a:t>ield Tool</a:t>
            </a:r>
            <a:endParaRPr lang="en-US" sz="2700" b="1"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31636"/>
            <a:ext cx="4343400" cy="498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4" idx="1"/>
          </p:cNvCxnSpPr>
          <p:nvPr/>
        </p:nvCxnSpPr>
        <p:spPr>
          <a:xfrm flipH="1">
            <a:off x="3756212" y="2717155"/>
            <a:ext cx="1196788" cy="26161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3000" y="2455545"/>
            <a:ext cx="3581400" cy="523220"/>
          </a:xfrm>
          <a:prstGeom prst="rect">
            <a:avLst/>
          </a:prstGeom>
          <a:noFill/>
        </p:spPr>
        <p:txBody>
          <a:bodyPr wrap="square" rtlCol="0">
            <a:spAutoFit/>
          </a:bodyPr>
          <a:lstStyle/>
          <a:p>
            <a:r>
              <a:rPr lang="en-US" sz="1400" dirty="0" smtClean="0"/>
              <a:t>Tap on date and time to highlight the line, you may need to tap twice</a:t>
            </a:r>
            <a:endParaRPr lang="en-US" sz="1400" dirty="0"/>
          </a:p>
        </p:txBody>
      </p:sp>
    </p:spTree>
    <p:extLst>
      <p:ext uri="{BB962C8B-B14F-4D97-AF65-F5344CB8AC3E}">
        <p14:creationId xmlns:p14="http://schemas.microsoft.com/office/powerpoint/2010/main" val="381810285"/>
      </p:ext>
    </p:extLst>
  </p:cSld>
  <p:clrMapOvr>
    <a:masterClrMapping/>
  </p:clrMapOvr>
  <p:transition spd="med">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smtClean="0"/>
              <a:t>Getting a Water Meter Read with the </a:t>
            </a:r>
            <a:r>
              <a:rPr lang="en-US" sz="2700" b="1" dirty="0"/>
              <a:t>F</a:t>
            </a:r>
            <a:r>
              <a:rPr lang="en-US" sz="2700" b="1" dirty="0" smtClean="0"/>
              <a:t>ield Tool</a:t>
            </a:r>
            <a:endParaRPr lang="en-US" sz="2700" b="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51416"/>
            <a:ext cx="4114800" cy="489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2590800" y="2346335"/>
            <a:ext cx="274320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34000" y="1840601"/>
            <a:ext cx="3276600" cy="1169551"/>
          </a:xfrm>
          <a:prstGeom prst="rect">
            <a:avLst/>
          </a:prstGeom>
          <a:noFill/>
        </p:spPr>
        <p:txBody>
          <a:bodyPr wrap="square" rtlCol="0">
            <a:spAutoFit/>
          </a:bodyPr>
          <a:lstStyle/>
          <a:p>
            <a:r>
              <a:rPr lang="en-US" sz="1400" dirty="0" smtClean="0"/>
              <a:t>Reading will display value based on how you set up the read.  i.e. 100 of gallons, etc. (This particular water meter has never been used so the reading is “0”. </a:t>
            </a:r>
            <a:endParaRPr lang="en-US" sz="1400" dirty="0"/>
          </a:p>
        </p:txBody>
      </p:sp>
      <p:sp>
        <p:nvSpPr>
          <p:cNvPr id="7" name="TextBox 6"/>
          <p:cNvSpPr txBox="1"/>
          <p:nvPr/>
        </p:nvSpPr>
        <p:spPr>
          <a:xfrm>
            <a:off x="5448300" y="4267200"/>
            <a:ext cx="3048000" cy="523220"/>
          </a:xfrm>
          <a:prstGeom prst="rect">
            <a:avLst/>
          </a:prstGeom>
          <a:noFill/>
        </p:spPr>
        <p:txBody>
          <a:bodyPr wrap="square" rtlCol="0">
            <a:spAutoFit/>
          </a:bodyPr>
          <a:lstStyle/>
          <a:p>
            <a:r>
              <a:rPr lang="en-US" sz="1400" dirty="0" smtClean="0"/>
              <a:t>You can use these same steps to also read electric meters</a:t>
            </a:r>
            <a:endParaRPr lang="en-US" sz="1400" dirty="0"/>
          </a:p>
        </p:txBody>
      </p:sp>
    </p:spTree>
    <p:extLst>
      <p:ext uri="{BB962C8B-B14F-4D97-AF65-F5344CB8AC3E}">
        <p14:creationId xmlns:p14="http://schemas.microsoft.com/office/powerpoint/2010/main" val="2772925392"/>
      </p:ext>
    </p:extLst>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1" dirty="0" smtClean="0"/>
              <a:t>Reading a Water Meter in Yukon™</a:t>
            </a:r>
            <a:endParaRPr lang="en-US"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076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262694"/>
      </p:ext>
    </p:extLst>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Node Troubleshooting</a:t>
            </a:r>
            <a:endParaRPr lang="en-US" b="1" dirty="0"/>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8839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159661"/>
      </p:ext>
    </p:extLst>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Node Troubleshooting</a:t>
            </a:r>
            <a:endParaRPr lang="en-US" b="1"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793310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468" y="1237499"/>
            <a:ext cx="4103132" cy="470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599749"/>
      </p:ext>
    </p:extLst>
  </p:cSld>
  <p:clrMapOvr>
    <a:masterClrMapping/>
  </p:clrMapOvr>
  <p:transition spd="med">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Node Troubleshooting</a:t>
            </a:r>
            <a:endParaRPr lang="en-US" b="1"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5401" y="1177242"/>
            <a:ext cx="6753164" cy="522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414496"/>
      </p:ext>
    </p:extLst>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Node Troubleshooting</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4800" y="1295400"/>
                <a:ext cx="8456612" cy="4953000"/>
              </a:xfrm>
            </p:spPr>
            <p:txBody>
              <a:bodyPr>
                <a:normAutofit fontScale="70000" lnSpcReduction="20000"/>
              </a:bodyPr>
              <a:lstStyle/>
              <a:p>
                <a:pPr marL="0" indent="0">
                  <a:buNone/>
                </a:pPr>
                <a:r>
                  <a:rPr lang="en-US" sz="2400" b="1" dirty="0" smtClean="0"/>
                  <a:t>Water Node has been installed for some time, the water node has been commissioned, it is not in ship mode and displays a date and time in Node </a:t>
                </a:r>
                <a:r>
                  <a:rPr lang="en-US" sz="2400" b="1" dirty="0" err="1" smtClean="0"/>
                  <a:t>Mx</a:t>
                </a:r>
                <a:r>
                  <a:rPr lang="en-US" sz="2400" b="1" dirty="0" smtClean="0"/>
                  <a:t> Mgr.</a:t>
                </a:r>
              </a:p>
              <a:p>
                <a:r>
                  <a:rPr lang="en-US" sz="2400" dirty="0" smtClean="0"/>
                  <a:t>Possibly the Gateway is at it’s maximum number of nodes it can process.</a:t>
                </a:r>
              </a:p>
              <a:p>
                <a:r>
                  <a:rPr lang="en-US" sz="2400" dirty="0" smtClean="0"/>
                  <a:t>Call Technical Support; We can increase the Gateway node processing count.</a:t>
                </a:r>
              </a:p>
              <a:p>
                <a:pPr marL="0" indent="0">
                  <a:buNone/>
                </a:pPr>
                <a:r>
                  <a:rPr lang="en-US" sz="2400" b="1" dirty="0" smtClean="0"/>
                  <a:t>Water Node is displayed in Network Manger but the data has not populated in Yukon</a:t>
                </a:r>
                <a14:m>
                  <m:oMath xmlns:m="http://schemas.openxmlformats.org/officeDocument/2006/math">
                    <m:r>
                      <a:rPr lang="en-US" sz="2400" b="1" i="1" smtClean="0">
                        <a:latin typeface="Cambria Math"/>
                      </a:rPr>
                      <m:t>™</m:t>
                    </m:r>
                  </m:oMath>
                </a14:m>
                <a:endParaRPr lang="en-US" sz="2400" b="1" dirty="0" smtClean="0"/>
              </a:p>
              <a:p>
                <a:r>
                  <a:rPr lang="en-US" sz="2400" dirty="0" smtClean="0"/>
                  <a:t>Check that the Water Node Templates are in DBE</a:t>
                </a:r>
              </a:p>
              <a:p>
                <a:r>
                  <a:rPr lang="en-US" sz="2400" dirty="0" smtClean="0"/>
                  <a:t>The water register has not registered any usage</a:t>
                </a:r>
              </a:p>
              <a:p>
                <a:r>
                  <a:rPr lang="en-US" sz="2400" dirty="0" smtClean="0"/>
                  <a:t>Is the Register a </a:t>
                </a:r>
                <a:r>
                  <a:rPr lang="en-US" sz="2400" dirty="0" err="1" smtClean="0"/>
                  <a:t>Sensus</a:t>
                </a:r>
                <a:r>
                  <a:rPr lang="en-US" sz="2400" dirty="0" smtClean="0"/>
                  <a:t> </a:t>
                </a:r>
                <a:r>
                  <a:rPr lang="en-US" sz="2400" dirty="0" err="1" smtClean="0"/>
                  <a:t>TouchRead</a:t>
                </a:r>
                <a:r>
                  <a:rPr lang="en-US" sz="2400" dirty="0" smtClean="0"/>
                  <a:t>®</a:t>
                </a:r>
              </a:p>
              <a:p>
                <a:pPr marL="0" indent="0">
                  <a:buNone/>
                </a:pPr>
                <a:r>
                  <a:rPr lang="en-US" sz="2400" dirty="0" smtClean="0"/>
                  <a:t>Badger Water Meter – Will Not commission</a:t>
                </a:r>
              </a:p>
              <a:p>
                <a:r>
                  <a:rPr lang="en-US" sz="2400" dirty="0" smtClean="0"/>
                  <a:t>Symptom:  Water node will not commission</a:t>
                </a:r>
                <a:endParaRPr lang="en-US" sz="2400" dirty="0" smtClean="0"/>
              </a:p>
              <a:p>
                <a:r>
                  <a:rPr lang="en-US" sz="2400" dirty="0" smtClean="0"/>
                  <a:t>Check to make sure the Badger register does not have the tamper flag set</a:t>
                </a:r>
                <a:endParaRPr lang="en-US" sz="2400" dirty="0" smtClean="0"/>
              </a:p>
              <a:p>
                <a:pPr marL="0" indent="0">
                  <a:buNone/>
                </a:pPr>
                <a:r>
                  <a:rPr lang="en-US" sz="2400" dirty="0"/>
                  <a:t>	</a:t>
                </a:r>
                <a:endParaRPr lang="en-US" sz="2400"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1295400"/>
                <a:ext cx="8456612" cy="4953000"/>
              </a:xfrm>
              <a:blipFill rotWithShape="1">
                <a:blip r:embed="rId2"/>
                <a:stretch>
                  <a:fillRect l="-433" t="-862"/>
                </a:stretch>
              </a:blipFill>
            </p:spPr>
            <p:txBody>
              <a:bodyPr/>
              <a:lstStyle/>
              <a:p>
                <a:r>
                  <a:rPr lang="en-US">
                    <a:noFill/>
                  </a:rPr>
                  <a:t> </a:t>
                </a:r>
              </a:p>
            </p:txBody>
          </p:sp>
        </mc:Fallback>
      </mc:AlternateContent>
    </p:spTree>
    <p:extLst>
      <p:ext uri="{BB962C8B-B14F-4D97-AF65-F5344CB8AC3E}">
        <p14:creationId xmlns:p14="http://schemas.microsoft.com/office/powerpoint/2010/main" val="2349011032"/>
      </p:ext>
    </p:extLst>
  </p:cSld>
  <p:clrMapOvr>
    <a:masterClrMapping/>
  </p:clrMapOvr>
  <p:transition spd="med">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Upgrading the Field Tool</a:t>
            </a:r>
            <a:endParaRPr lang="en-US" b="1" dirty="0"/>
          </a:p>
        </p:txBody>
      </p:sp>
      <p:sp>
        <p:nvSpPr>
          <p:cNvPr id="3" name="Content Placeholder 2"/>
          <p:cNvSpPr>
            <a:spLocks noGrp="1"/>
          </p:cNvSpPr>
          <p:nvPr>
            <p:ph idx="1"/>
          </p:nvPr>
        </p:nvSpPr>
        <p:spPr>
          <a:xfrm>
            <a:off x="381000" y="1295400"/>
            <a:ext cx="8534400" cy="4953001"/>
          </a:xfrm>
        </p:spPr>
        <p:txBody>
          <a:bodyPr>
            <a:normAutofit/>
          </a:bodyPr>
          <a:lstStyle/>
          <a:p>
            <a:pPr marL="0" indent="0">
              <a:buNone/>
            </a:pPr>
            <a:r>
              <a:rPr lang="en-US" b="1" dirty="0" smtClean="0"/>
              <a:t>Periodically your field tool will need to be update</a:t>
            </a:r>
            <a:endParaRPr lang="en-US" dirty="0" smtClean="0"/>
          </a:p>
          <a:p>
            <a:r>
              <a:rPr lang="en-US" dirty="0" smtClean="0"/>
              <a:t>Typically Technical Services will inform you when an update is needed.</a:t>
            </a:r>
          </a:p>
          <a:p>
            <a:r>
              <a:rPr lang="en-US" dirty="0" smtClean="0"/>
              <a:t>Technical Services will send you the how to documents along with the upgrade files.  </a:t>
            </a:r>
          </a:p>
          <a:p>
            <a:r>
              <a:rPr lang="en-US" dirty="0" smtClean="0"/>
              <a:t>Please call Technical Support if you have questions during the update. </a:t>
            </a:r>
          </a:p>
          <a:p>
            <a:r>
              <a:rPr lang="en-US" dirty="0" smtClean="0"/>
              <a:t>1-800-815-2258 </a:t>
            </a:r>
            <a:endParaRPr lang="en-US" dirty="0"/>
          </a:p>
        </p:txBody>
      </p:sp>
    </p:spTree>
    <p:extLst>
      <p:ext uri="{BB962C8B-B14F-4D97-AF65-F5344CB8AC3E}">
        <p14:creationId xmlns:p14="http://schemas.microsoft.com/office/powerpoint/2010/main" val="1145063937"/>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Node Wiring –Wired</a:t>
            </a:r>
            <a:endParaRPr lang="en-US"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27432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183340"/>
            <a:ext cx="5305963" cy="300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67200"/>
            <a:ext cx="6434138"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5181600" y="3048000"/>
            <a:ext cx="228600" cy="59481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5029200" y="3048000"/>
            <a:ext cx="990600" cy="838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7010400" y="609600"/>
            <a:ext cx="7620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cxnSp>
        <p:nvCxnSpPr>
          <p:cNvPr id="12" name="Straight Arrow Connector 11"/>
          <p:cNvCxnSpPr/>
          <p:nvPr/>
        </p:nvCxnSpPr>
        <p:spPr bwMode="auto">
          <a:xfrm>
            <a:off x="3581400" y="1600200"/>
            <a:ext cx="0" cy="13716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Oval 10"/>
          <p:cNvSpPr/>
          <p:nvPr/>
        </p:nvSpPr>
        <p:spPr>
          <a:xfrm>
            <a:off x="5156577" y="3750945"/>
            <a:ext cx="1092954" cy="4400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13631179"/>
      </p:ext>
    </p:extLst>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Scenarios	</a:t>
            </a:r>
            <a:endParaRPr lang="en-US" b="1" dirty="0"/>
          </a:p>
        </p:txBody>
      </p:sp>
      <p:sp>
        <p:nvSpPr>
          <p:cNvPr id="3" name="Content Placeholder 2"/>
          <p:cNvSpPr>
            <a:spLocks noGrp="1"/>
          </p:cNvSpPr>
          <p:nvPr>
            <p:ph idx="1"/>
          </p:nvPr>
        </p:nvSpPr>
        <p:spPr/>
        <p:txBody>
          <a:bodyPr/>
          <a:lstStyle/>
          <a:p>
            <a:pPr marL="0" indent="0">
              <a:buNone/>
            </a:pPr>
            <a:r>
              <a:rPr lang="en-US" dirty="0" smtClean="0"/>
              <a:t>What scenarios have you run up against?</a:t>
            </a:r>
            <a:endParaRPr lang="en-US" dirty="0"/>
          </a:p>
        </p:txBody>
      </p:sp>
    </p:spTree>
    <p:extLst>
      <p:ext uri="{BB962C8B-B14F-4D97-AF65-F5344CB8AC3E}">
        <p14:creationId xmlns:p14="http://schemas.microsoft.com/office/powerpoint/2010/main" val="1022100330"/>
      </p:ext>
    </p:extLst>
  </p:cSld>
  <p:clrMapOvr>
    <a:masterClrMapping/>
  </p:clrMapOvr>
  <p:transition spd="med">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77200" cy="1096963"/>
          </a:xfrm>
        </p:spPr>
        <p:txBody>
          <a:bodyPr/>
          <a:lstStyle/>
          <a:p>
            <a:r>
              <a:rPr lang="en-US" b="1" dirty="0" smtClean="0"/>
              <a:t/>
            </a:r>
            <a:br>
              <a:rPr lang="en-US" b="1" dirty="0" smtClean="0"/>
            </a:br>
            <a:r>
              <a:rPr lang="en-US" b="1" dirty="0" smtClean="0"/>
              <a:t/>
            </a:r>
            <a:br>
              <a:rPr lang="en-US" b="1" dirty="0" smtClean="0"/>
            </a:br>
            <a:r>
              <a:rPr lang="en-US" b="1" dirty="0" smtClean="0"/>
              <a:t>Final Thoughts with Water Node Deployment</a:t>
            </a:r>
            <a:endParaRPr lang="en-US" b="1" dirty="0"/>
          </a:p>
        </p:txBody>
      </p:sp>
      <p:sp>
        <p:nvSpPr>
          <p:cNvPr id="3" name="Content Placeholder 2"/>
          <p:cNvSpPr>
            <a:spLocks noGrp="1"/>
          </p:cNvSpPr>
          <p:nvPr>
            <p:ph idx="1"/>
          </p:nvPr>
        </p:nvSpPr>
        <p:spPr/>
        <p:txBody>
          <a:bodyPr/>
          <a:lstStyle/>
          <a:p>
            <a:r>
              <a:rPr lang="en-US" dirty="0" smtClean="0"/>
              <a:t>Patience</a:t>
            </a:r>
          </a:p>
          <a:p>
            <a:pPr>
              <a:buFont typeface="Arial" panose="020B0604020202020204" pitchFamily="34" charset="0"/>
              <a:buChar char="•"/>
            </a:pPr>
            <a:r>
              <a:rPr lang="en-US" dirty="0" smtClean="0"/>
              <a:t>Accuracy</a:t>
            </a:r>
          </a:p>
          <a:p>
            <a:pPr>
              <a:buFont typeface="Arial" panose="020B0604020202020204" pitchFamily="34" charset="0"/>
              <a:buChar char="•"/>
            </a:pPr>
            <a:r>
              <a:rPr lang="en-US" dirty="0" smtClean="0"/>
              <a:t>Wiring</a:t>
            </a:r>
          </a:p>
          <a:p>
            <a:pPr>
              <a:buFont typeface="Arial" panose="020B0604020202020204" pitchFamily="34" charset="0"/>
              <a:buChar char="•"/>
            </a:pPr>
            <a:r>
              <a:rPr lang="en-US" dirty="0" smtClean="0"/>
              <a:t>Location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58882859"/>
      </p:ext>
    </p:extLst>
  </p:cSld>
  <p:clrMapOvr>
    <a:masterClrMapping/>
  </p:clrMapOvr>
  <p:transition spd="med">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endParaRPr lang="en-US" altLang="en-US" smtClean="0">
              <a:ea typeface="ＭＳ Ｐゴシック" pitchFamily="34" charset="-128"/>
            </a:endParaRPr>
          </a:p>
        </p:txBody>
      </p:sp>
      <p:sp>
        <p:nvSpPr>
          <p:cNvPr id="21507" name="Rectangle 3"/>
          <p:cNvSpPr>
            <a:spLocks noGrp="1" noChangeArrowheads="1"/>
          </p:cNvSpPr>
          <p:nvPr>
            <p:ph type="body" idx="4294967295"/>
          </p:nvPr>
        </p:nvSpPr>
        <p:spPr/>
        <p:txBody>
          <a:bodyPr/>
          <a:lstStyle/>
          <a:p>
            <a:endParaRPr lang="en-US" altLang="en-US" smtClean="0">
              <a:ea typeface="ＭＳ Ｐゴシック" pitchFamily="34" charset="-128"/>
            </a:endParaRPr>
          </a:p>
        </p:txBody>
      </p:sp>
      <p:sp>
        <p:nvSpPr>
          <p:cNvPr id="2150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10000"/>
              </a:lnSpc>
              <a:spcBef>
                <a:spcPct val="20000"/>
              </a:spcBef>
              <a:buClr>
                <a:srgbClr val="0067C6"/>
              </a:buClr>
              <a:buChar char="•"/>
              <a:defRPr sz="2800">
                <a:solidFill>
                  <a:srgbClr val="292929"/>
                </a:solidFill>
                <a:latin typeface="Arial" charset="0"/>
                <a:ea typeface="ＭＳ Ｐゴシック" pitchFamily="34" charset="-128"/>
              </a:defRPr>
            </a:lvl1pPr>
            <a:lvl2pPr marL="742950" indent="-285750">
              <a:lnSpc>
                <a:spcPct val="110000"/>
              </a:lnSpc>
              <a:spcBef>
                <a:spcPct val="20000"/>
              </a:spcBef>
              <a:buClr>
                <a:srgbClr val="0067C6"/>
              </a:buClr>
              <a:buChar char="•"/>
              <a:defRPr sz="2400">
                <a:solidFill>
                  <a:srgbClr val="292929"/>
                </a:solidFill>
                <a:latin typeface="Arial" charset="0"/>
                <a:ea typeface="ＭＳ Ｐゴシック" pitchFamily="34" charset="-128"/>
              </a:defRPr>
            </a:lvl2pPr>
            <a:lvl3pPr marL="1143000" indent="-228600">
              <a:lnSpc>
                <a:spcPct val="110000"/>
              </a:lnSpc>
              <a:spcBef>
                <a:spcPct val="20000"/>
              </a:spcBef>
              <a:buClr>
                <a:srgbClr val="0067C6"/>
              </a:buClr>
              <a:buChar char="•"/>
              <a:defRPr sz="2000">
                <a:solidFill>
                  <a:srgbClr val="292929"/>
                </a:solidFill>
                <a:latin typeface="Arial" charset="0"/>
                <a:ea typeface="ＭＳ Ｐゴシック" pitchFamily="34" charset="-128"/>
              </a:defRPr>
            </a:lvl3pPr>
            <a:lvl4pPr marL="1600200" indent="-228600">
              <a:spcBef>
                <a:spcPct val="20000"/>
              </a:spcBef>
              <a:buClr>
                <a:srgbClr val="0067C6"/>
              </a:buClr>
              <a:buChar char="•"/>
              <a:defRPr sz="2000">
                <a:solidFill>
                  <a:srgbClr val="292929"/>
                </a:solidFill>
                <a:latin typeface="Arial" charset="0"/>
                <a:ea typeface="ＭＳ Ｐゴシック" pitchFamily="34" charset="-128"/>
              </a:defRPr>
            </a:lvl4pPr>
            <a:lvl5pPr marL="2057400" indent="-228600">
              <a:spcBef>
                <a:spcPct val="20000"/>
              </a:spcBef>
              <a:buClr>
                <a:srgbClr val="FFFF00"/>
              </a:buClr>
              <a:buSzPct val="65000"/>
              <a:buFont typeface="Monotype Sorts" charset="2"/>
              <a:buChar char="l"/>
              <a:defRPr sz="2000">
                <a:solidFill>
                  <a:schemeClr val="bg1"/>
                </a:solidFill>
                <a:latin typeface="Arial" charset="0"/>
                <a:ea typeface="ＭＳ Ｐゴシック" pitchFamily="34" charset="-128"/>
              </a:defRPr>
            </a:lvl5pPr>
            <a:lvl6pPr marL="2514600" indent="-228600" eaLnBrk="0" fontAlgn="base" hangingPunct="0">
              <a:spcBef>
                <a:spcPct val="20000"/>
              </a:spcBef>
              <a:spcAft>
                <a:spcPct val="0"/>
              </a:spcAft>
              <a:buClr>
                <a:srgbClr val="FFFF00"/>
              </a:buClr>
              <a:buSzPct val="65000"/>
              <a:buFont typeface="Monotype Sorts" charset="2"/>
              <a:buChar char="l"/>
              <a:defRPr sz="2000">
                <a:solidFill>
                  <a:schemeClr val="bg1"/>
                </a:solidFill>
                <a:latin typeface="Arial" charset="0"/>
                <a:ea typeface="ＭＳ Ｐゴシック" pitchFamily="34" charset="-128"/>
              </a:defRPr>
            </a:lvl6pPr>
            <a:lvl7pPr marL="2971800" indent="-228600" eaLnBrk="0" fontAlgn="base" hangingPunct="0">
              <a:spcBef>
                <a:spcPct val="20000"/>
              </a:spcBef>
              <a:spcAft>
                <a:spcPct val="0"/>
              </a:spcAft>
              <a:buClr>
                <a:srgbClr val="FFFF00"/>
              </a:buClr>
              <a:buSzPct val="65000"/>
              <a:buFont typeface="Monotype Sorts" charset="2"/>
              <a:buChar char="l"/>
              <a:defRPr sz="2000">
                <a:solidFill>
                  <a:schemeClr val="bg1"/>
                </a:solidFill>
                <a:latin typeface="Arial" charset="0"/>
                <a:ea typeface="ＭＳ Ｐゴシック" pitchFamily="34" charset="-128"/>
              </a:defRPr>
            </a:lvl7pPr>
            <a:lvl8pPr marL="3429000" indent="-228600" eaLnBrk="0" fontAlgn="base" hangingPunct="0">
              <a:spcBef>
                <a:spcPct val="20000"/>
              </a:spcBef>
              <a:spcAft>
                <a:spcPct val="0"/>
              </a:spcAft>
              <a:buClr>
                <a:srgbClr val="FFFF00"/>
              </a:buClr>
              <a:buSzPct val="65000"/>
              <a:buFont typeface="Monotype Sorts" charset="2"/>
              <a:buChar char="l"/>
              <a:defRPr sz="2000">
                <a:solidFill>
                  <a:schemeClr val="bg1"/>
                </a:solidFill>
                <a:latin typeface="Arial" charset="0"/>
                <a:ea typeface="ＭＳ Ｐゴシック" pitchFamily="34" charset="-128"/>
              </a:defRPr>
            </a:lvl8pPr>
            <a:lvl9pPr marL="3886200" indent="-228600" eaLnBrk="0" fontAlgn="base" hangingPunct="0">
              <a:spcBef>
                <a:spcPct val="20000"/>
              </a:spcBef>
              <a:spcAft>
                <a:spcPct val="0"/>
              </a:spcAft>
              <a:buClr>
                <a:srgbClr val="FFFF00"/>
              </a:buClr>
              <a:buSzPct val="65000"/>
              <a:buFont typeface="Monotype Sorts" charset="2"/>
              <a:buChar char="l"/>
              <a:defRPr sz="2000">
                <a:solidFill>
                  <a:schemeClr val="bg1"/>
                </a:solidFill>
                <a:latin typeface="Arial" charset="0"/>
                <a:ea typeface="ＭＳ Ｐゴシック" pitchFamily="34" charset="-128"/>
              </a:defRPr>
            </a:lvl9pPr>
          </a:lstStyle>
          <a:p>
            <a:pPr eaLnBrk="1" hangingPunct="1">
              <a:buClr>
                <a:srgbClr val="3367CD"/>
              </a:buClr>
              <a:buFontTx/>
              <a:buNone/>
            </a:pPr>
            <a:endParaRPr lang="en-US" altLang="en-US" sz="1600">
              <a:solidFill>
                <a:schemeClr val="tx1"/>
              </a:solidFill>
            </a:endParaRPr>
          </a:p>
        </p:txBody>
      </p:sp>
      <p:pic>
        <p:nvPicPr>
          <p:cNvPr id="215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2222500"/>
            <a:ext cx="51054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Eaton - whit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2286000"/>
            <a:ext cx="495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184149"/>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Water Node Wiring –Wired</a:t>
            </a:r>
            <a:endParaRPr lang="en-US" sz="3200" b="1" dirty="0"/>
          </a:p>
        </p:txBody>
      </p:sp>
      <p:sp>
        <p:nvSpPr>
          <p:cNvPr id="3" name="Oval 2"/>
          <p:cNvSpPr/>
          <p:nvPr/>
        </p:nvSpPr>
        <p:spPr bwMode="auto">
          <a:xfrm>
            <a:off x="5181600" y="3048000"/>
            <a:ext cx="228600" cy="59481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5029200" y="3048000"/>
            <a:ext cx="990600" cy="838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7010400" y="609600"/>
            <a:ext cx="7620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cxnSp>
        <p:nvCxnSpPr>
          <p:cNvPr id="12" name="Straight Arrow Connector 11"/>
          <p:cNvCxnSpPr/>
          <p:nvPr/>
        </p:nvCxnSpPr>
        <p:spPr bwMode="auto">
          <a:xfrm>
            <a:off x="3581400" y="1600200"/>
            <a:ext cx="0" cy="13716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53" y="1526884"/>
            <a:ext cx="3652837" cy="4569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26884"/>
            <a:ext cx="4090988" cy="4569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863286"/>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Water Registers that interface with Eaton’s Water Node</a:t>
            </a:r>
            <a:endParaRPr lang="en-US" sz="3200" b="1" dirty="0"/>
          </a:p>
        </p:txBody>
      </p:sp>
      <p:sp>
        <p:nvSpPr>
          <p:cNvPr id="5" name="Content Placeholder 4"/>
          <p:cNvSpPr>
            <a:spLocks noGrp="1"/>
          </p:cNvSpPr>
          <p:nvPr>
            <p:ph sz="half" idx="1"/>
          </p:nvPr>
        </p:nvSpPr>
        <p:spPr/>
        <p:txBody>
          <a:bodyPr>
            <a:normAutofit fontScale="77500" lnSpcReduction="20000"/>
          </a:bodyPr>
          <a:lstStyle/>
          <a:p>
            <a:r>
              <a:rPr lang="en-US" dirty="0" smtClean="0"/>
              <a:t>Badger Meter</a:t>
            </a:r>
          </a:p>
          <a:p>
            <a:pPr lvl="1"/>
            <a:r>
              <a:rPr lang="en-US" dirty="0" smtClean="0"/>
              <a:t>RTR (pulse)</a:t>
            </a:r>
          </a:p>
          <a:p>
            <a:pPr lvl="1"/>
            <a:r>
              <a:rPr lang="en-US" dirty="0" smtClean="0"/>
              <a:t>ADE (encoder)</a:t>
            </a:r>
          </a:p>
          <a:p>
            <a:pPr lvl="1"/>
            <a:r>
              <a:rPr lang="en-US" dirty="0" smtClean="0"/>
              <a:t>HR-E (encoder)</a:t>
            </a:r>
          </a:p>
          <a:p>
            <a:r>
              <a:rPr lang="en-US" dirty="0" err="1" smtClean="0"/>
              <a:t>Sensus</a:t>
            </a:r>
            <a:endParaRPr lang="en-US" dirty="0" smtClean="0"/>
          </a:p>
          <a:p>
            <a:pPr lvl="1"/>
            <a:r>
              <a:rPr lang="en-US" dirty="0" smtClean="0"/>
              <a:t>ICE (encoder</a:t>
            </a:r>
          </a:p>
          <a:p>
            <a:pPr lvl="1"/>
            <a:r>
              <a:rPr lang="en-US" dirty="0" err="1" smtClean="0"/>
              <a:t>iPERL</a:t>
            </a:r>
            <a:r>
              <a:rPr lang="en-US" dirty="0" smtClean="0"/>
              <a:t> (encoder)</a:t>
            </a:r>
          </a:p>
          <a:p>
            <a:r>
              <a:rPr lang="en-US" dirty="0" err="1"/>
              <a:t>Itron</a:t>
            </a:r>
            <a:r>
              <a:rPr lang="en-US" dirty="0"/>
              <a:t> / </a:t>
            </a:r>
            <a:r>
              <a:rPr lang="en-US" dirty="0" err="1"/>
              <a:t>Actaris</a:t>
            </a:r>
            <a:r>
              <a:rPr lang="en-US" dirty="0"/>
              <a:t> (encoder)</a:t>
            </a:r>
          </a:p>
          <a:p>
            <a:r>
              <a:rPr lang="en-US" dirty="0"/>
              <a:t>Master Meter (encoder)</a:t>
            </a:r>
          </a:p>
          <a:p>
            <a:endParaRPr lang="en-US" dirty="0"/>
          </a:p>
        </p:txBody>
      </p:sp>
      <p:sp>
        <p:nvSpPr>
          <p:cNvPr id="7" name="Content Placeholder 6"/>
          <p:cNvSpPr>
            <a:spLocks noGrp="1"/>
          </p:cNvSpPr>
          <p:nvPr>
            <p:ph sz="half" idx="2"/>
          </p:nvPr>
        </p:nvSpPr>
        <p:spPr/>
        <p:txBody>
          <a:bodyPr>
            <a:normAutofit fontScale="77500" lnSpcReduction="20000"/>
          </a:bodyPr>
          <a:lstStyle/>
          <a:p>
            <a:r>
              <a:rPr lang="en-US" dirty="0" err="1" smtClean="0"/>
              <a:t>Elster</a:t>
            </a:r>
            <a:r>
              <a:rPr lang="en-US" dirty="0" smtClean="0"/>
              <a:t> / AMCO</a:t>
            </a:r>
          </a:p>
          <a:p>
            <a:pPr lvl="1"/>
            <a:r>
              <a:rPr lang="en-US" dirty="0" smtClean="0"/>
              <a:t>Envision (encoder)</a:t>
            </a:r>
          </a:p>
          <a:p>
            <a:pPr lvl="1"/>
            <a:r>
              <a:rPr lang="en-US" dirty="0" smtClean="0"/>
              <a:t>SM700 (encoder)</a:t>
            </a:r>
          </a:p>
          <a:p>
            <a:r>
              <a:rPr lang="en-US" dirty="0" smtClean="0"/>
              <a:t>Neptune</a:t>
            </a:r>
          </a:p>
          <a:p>
            <a:pPr lvl="1"/>
            <a:r>
              <a:rPr lang="en-US" dirty="0" err="1" smtClean="0"/>
              <a:t>ProRead</a:t>
            </a:r>
            <a:r>
              <a:rPr lang="en-US" dirty="0" smtClean="0"/>
              <a:t> (encoder)</a:t>
            </a:r>
          </a:p>
          <a:p>
            <a:pPr lvl="1"/>
            <a:r>
              <a:rPr lang="en-US" dirty="0" smtClean="0"/>
              <a:t>E-Coder (encoder)</a:t>
            </a:r>
          </a:p>
          <a:p>
            <a:r>
              <a:rPr lang="en-US" dirty="0" smtClean="0"/>
              <a:t>Mueller / Hersey (encoder)</a:t>
            </a:r>
          </a:p>
          <a:p>
            <a:r>
              <a:rPr lang="en-US" dirty="0" err="1" smtClean="0"/>
              <a:t>Metron</a:t>
            </a:r>
            <a:r>
              <a:rPr lang="en-US" dirty="0" smtClean="0"/>
              <a:t> </a:t>
            </a:r>
            <a:r>
              <a:rPr lang="en-US" dirty="0" err="1" smtClean="0"/>
              <a:t>Farnier</a:t>
            </a:r>
            <a:r>
              <a:rPr lang="en-US" dirty="0" smtClean="0"/>
              <a:t> (encoder)</a:t>
            </a:r>
          </a:p>
          <a:p>
            <a:r>
              <a:rPr lang="en-US" dirty="0" err="1" smtClean="0"/>
              <a:t>Zenner</a:t>
            </a:r>
            <a:r>
              <a:rPr lang="en-US" dirty="0" smtClean="0"/>
              <a:t> Performance (encoder)</a:t>
            </a:r>
          </a:p>
          <a:p>
            <a:endParaRPr lang="en-US" dirty="0" smtClean="0"/>
          </a:p>
          <a:p>
            <a:endParaRPr lang="en-US" dirty="0"/>
          </a:p>
        </p:txBody>
      </p:sp>
      <p:sp>
        <p:nvSpPr>
          <p:cNvPr id="3" name="Oval 2"/>
          <p:cNvSpPr/>
          <p:nvPr/>
        </p:nvSpPr>
        <p:spPr bwMode="auto">
          <a:xfrm>
            <a:off x="5181600" y="3048000"/>
            <a:ext cx="228600" cy="59481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5029200" y="3048000"/>
            <a:ext cx="990600" cy="838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7010400" y="609600"/>
            <a:ext cx="7620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cxnSp>
        <p:nvCxnSpPr>
          <p:cNvPr id="12" name="Straight Arrow Connector 11"/>
          <p:cNvCxnSpPr/>
          <p:nvPr/>
        </p:nvCxnSpPr>
        <p:spPr bwMode="auto">
          <a:xfrm>
            <a:off x="3581400" y="1600200"/>
            <a:ext cx="0" cy="13716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35733621"/>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924800" cy="1096963"/>
          </a:xfrm>
        </p:spPr>
        <p:txBody>
          <a:bodyPr anchor="b"/>
          <a:lstStyle/>
          <a:p>
            <a:r>
              <a:rPr lang="en-US" sz="3200" b="1" dirty="0" err="1" smtClean="0"/>
              <a:t>Sensus</a:t>
            </a:r>
            <a:r>
              <a:rPr lang="en-US" sz="3200" b="1" dirty="0" smtClean="0"/>
              <a:t> </a:t>
            </a:r>
            <a:r>
              <a:rPr lang="en-US" sz="3200" b="1" dirty="0" err="1" smtClean="0"/>
              <a:t>TouchRead</a:t>
            </a:r>
            <a:r>
              <a:rPr lang="en-US" sz="1800" b="1" dirty="0" smtClean="0"/>
              <a:t>®  </a:t>
            </a:r>
            <a:r>
              <a:rPr lang="en-US" sz="3200" b="1" dirty="0" smtClean="0"/>
              <a:t>Water Registers</a:t>
            </a:r>
            <a:endParaRPr lang="en-US" sz="3200" dirty="0"/>
          </a:p>
        </p:txBody>
      </p:sp>
      <p:sp>
        <p:nvSpPr>
          <p:cNvPr id="3" name="Content Placeholder 2"/>
          <p:cNvSpPr>
            <a:spLocks noGrp="1"/>
          </p:cNvSpPr>
          <p:nvPr>
            <p:ph idx="1"/>
          </p:nvPr>
        </p:nvSpPr>
        <p:spPr>
          <a:xfrm>
            <a:off x="839788" y="1219201"/>
            <a:ext cx="7389812" cy="5029200"/>
          </a:xfrm>
        </p:spPr>
        <p:txBody>
          <a:bodyPr>
            <a:normAutofit/>
          </a:bodyPr>
          <a:lstStyle/>
          <a:p>
            <a:r>
              <a:rPr lang="en-US" sz="2000" dirty="0" smtClean="0"/>
              <a:t>Yukon™ will not read a </a:t>
            </a:r>
            <a:r>
              <a:rPr lang="en-US" sz="2000" dirty="0" err="1" smtClean="0"/>
              <a:t>Sensus</a:t>
            </a:r>
            <a:r>
              <a:rPr lang="en-US" sz="2000" dirty="0" smtClean="0"/>
              <a:t> </a:t>
            </a:r>
            <a:r>
              <a:rPr lang="en-US" sz="2000" dirty="0" err="1" smtClean="0"/>
              <a:t>TouchRead</a:t>
            </a:r>
            <a:r>
              <a:rPr lang="en-US" sz="2000" dirty="0" smtClean="0"/>
              <a:t>® Register</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45673"/>
            <a:ext cx="6934200" cy="442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168099"/>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Magnet Placement</a:t>
            </a:r>
            <a:r>
              <a:rPr lang="en-US" dirty="0" smtClean="0"/>
              <a:t>	</a:t>
            </a:r>
            <a:endParaRPr lang="en-US" dirty="0"/>
          </a:p>
        </p:txBody>
      </p:sp>
      <p:sp>
        <p:nvSpPr>
          <p:cNvPr id="3" name="Content Placeholder 2"/>
          <p:cNvSpPr>
            <a:spLocks noGrp="1"/>
          </p:cNvSpPr>
          <p:nvPr>
            <p:ph idx="1"/>
          </p:nvPr>
        </p:nvSpPr>
        <p:spPr>
          <a:xfrm>
            <a:off x="152400" y="1219200"/>
            <a:ext cx="8610600" cy="5029201"/>
          </a:xfrm>
        </p:spPr>
        <p:txBody>
          <a:bodyPr>
            <a:normAutofit/>
          </a:bodyPr>
          <a:lstStyle/>
          <a:p>
            <a:r>
              <a:rPr lang="en-US" sz="1800" dirty="0" smtClean="0"/>
              <a:t>Why do we need a Magnet?</a:t>
            </a:r>
          </a:p>
          <a:p>
            <a:r>
              <a:rPr lang="en-US" sz="1800" dirty="0" smtClean="0"/>
              <a:t>What size of Magnet do we need? (5/8” thick, 2” long, ¾” wide)</a:t>
            </a:r>
          </a:p>
          <a:p>
            <a:r>
              <a:rPr lang="en-US" sz="1800" dirty="0" smtClean="0"/>
              <a:t>Where does the Magnet go?</a:t>
            </a:r>
            <a:endParaRPr lang="en-US" sz="1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667001"/>
            <a:ext cx="342108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E9815768\AppData\Local\Microsoft\Windows\Temporary Internet Files\Content.Outlook\8NJJAC67\IMG_0540.JPG"/>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667000"/>
            <a:ext cx="5334000" cy="3657601"/>
          </a:xfrm>
          <a:prstGeom prst="rect">
            <a:avLst/>
          </a:prstGeom>
          <a:noFill/>
          <a:ln>
            <a:noFill/>
          </a:ln>
        </p:spPr>
      </p:pic>
      <p:cxnSp>
        <p:nvCxnSpPr>
          <p:cNvPr id="6" name="Straight Arrow Connector 5"/>
          <p:cNvCxnSpPr/>
          <p:nvPr/>
        </p:nvCxnSpPr>
        <p:spPr>
          <a:xfrm>
            <a:off x="4572000" y="2743200"/>
            <a:ext cx="1981200" cy="22860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383466"/>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Field Tool Water Applications</a:t>
            </a:r>
            <a:endParaRPr lang="en-US" sz="3200" b="1" dirty="0"/>
          </a:p>
        </p:txBody>
      </p:sp>
      <p:sp>
        <p:nvSpPr>
          <p:cNvPr id="3" name="Content Placeholder 2"/>
          <p:cNvSpPr>
            <a:spLocks noGrp="1"/>
          </p:cNvSpPr>
          <p:nvPr>
            <p:ph idx="1"/>
          </p:nvPr>
        </p:nvSpPr>
        <p:spPr>
          <a:xfrm>
            <a:off x="533400" y="1600200"/>
            <a:ext cx="4038600" cy="4619625"/>
          </a:xfrm>
        </p:spPr>
        <p:txBody>
          <a:bodyPr/>
          <a:lstStyle/>
          <a:p>
            <a:pPr marL="0" indent="0">
              <a:buNone/>
            </a:pPr>
            <a:endParaRPr lang="en-US" dirty="0" smtClean="0"/>
          </a:p>
          <a:p>
            <a:r>
              <a:rPr lang="en-US" sz="2400" dirty="0" smtClean="0"/>
              <a:t>Commissioning Tool</a:t>
            </a:r>
          </a:p>
          <a:p>
            <a:endParaRPr lang="en-US" sz="2400" dirty="0" smtClean="0"/>
          </a:p>
          <a:p>
            <a:r>
              <a:rPr lang="en-US" sz="2400" dirty="0" smtClean="0"/>
              <a:t>Node MX Manager</a:t>
            </a:r>
            <a:endParaRPr lang="en-US" sz="2400" dirty="0"/>
          </a:p>
        </p:txBody>
      </p:sp>
      <p:cxnSp>
        <p:nvCxnSpPr>
          <p:cNvPr id="5" name="Straight Arrow Connector 4"/>
          <p:cNvCxnSpPr/>
          <p:nvPr/>
        </p:nvCxnSpPr>
        <p:spPr bwMode="auto">
          <a:xfrm flipV="1">
            <a:off x="4648200" y="2438400"/>
            <a:ext cx="1752600" cy="7620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4648200" y="2514600"/>
            <a:ext cx="1676400" cy="6858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4648200" y="3962400"/>
            <a:ext cx="914400" cy="152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4724400" y="2857500"/>
            <a:ext cx="1295400" cy="4953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V="1">
            <a:off x="4648200" y="2438400"/>
            <a:ext cx="1905000" cy="7620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6553200" y="2438400"/>
            <a:ext cx="0" cy="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4572000" y="2438400"/>
            <a:ext cx="1447800" cy="762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63864"/>
            <a:ext cx="5257800" cy="519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294869"/>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Eaton slide layout">
  <a:themeElements>
    <a:clrScheme name="Eaton Palette 2012">
      <a:dk1>
        <a:srgbClr val="000000"/>
      </a:dk1>
      <a:lt1>
        <a:srgbClr val="FFFFFF"/>
      </a:lt1>
      <a:dk2>
        <a:srgbClr val="0067CD"/>
      </a:dk2>
      <a:lt2>
        <a:srgbClr val="FFFFFF"/>
      </a:lt2>
      <a:accent1>
        <a:srgbClr val="0067C6"/>
      </a:accent1>
      <a:accent2>
        <a:srgbClr val="009900"/>
      </a:accent2>
      <a:accent3>
        <a:srgbClr val="FF0000"/>
      </a:accent3>
      <a:accent4>
        <a:srgbClr val="F88B1C"/>
      </a:accent4>
      <a:accent5>
        <a:srgbClr val="800080"/>
      </a:accent5>
      <a:accent6>
        <a:srgbClr val="FFFF00"/>
      </a:accent6>
      <a:hlink>
        <a:srgbClr val="F88B1C"/>
      </a:hlink>
      <a:folHlink>
        <a:srgbClr val="800080"/>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Category xmlns="10ca2eb3-1297-410a-a1cf-5464afba6631">Conference</Category>
    <Product_x0020_Line xmlns="10ca2eb3-1297-410a-a1cf-5464afba6631">N/A</Product_x0020_Lin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36036AFCC9B241A65387BBAD01F515" ma:contentTypeVersion="4" ma:contentTypeDescription="Create a new document." ma:contentTypeScope="" ma:versionID="874e7924bd43f6dc2d9aff94e42411fb">
  <xsd:schema xmlns:xsd="http://www.w3.org/2001/XMLSchema" xmlns:p="http://schemas.microsoft.com/office/2006/metadata/properties" xmlns:ns2="10ca2eb3-1297-410a-a1cf-5464afba6631" targetNamespace="http://schemas.microsoft.com/office/2006/metadata/properties" ma:root="true" ma:fieldsID="7ac196e7dcd68f3413b378af29dfb5c2" ns2:_="">
    <xsd:import namespace="10ca2eb3-1297-410a-a1cf-5464afba6631"/>
    <xsd:element name="properties">
      <xsd:complexType>
        <xsd:sequence>
          <xsd:element name="documentManagement">
            <xsd:complexType>
              <xsd:all>
                <xsd:element ref="ns2:Product_x0020_Line" minOccurs="0"/>
                <xsd:element ref="ns2:Category" minOccurs="0"/>
              </xsd:all>
            </xsd:complexType>
          </xsd:element>
        </xsd:sequence>
      </xsd:complexType>
    </xsd:element>
  </xsd:schema>
  <xsd:schema xmlns:xsd="http://www.w3.org/2001/XMLSchema" xmlns:dms="http://schemas.microsoft.com/office/2006/documentManagement/types" targetNamespace="10ca2eb3-1297-410a-a1cf-5464afba6631" elementFormDefault="qualified">
    <xsd:import namespace="http://schemas.microsoft.com/office/2006/documentManagement/types"/>
    <xsd:element name="Product_x0020_Line" ma:index="8" nillable="true" ma:displayName="Product Line" ma:default="N/A" ma:format="Dropdown" ma:internalName="Product_x0020_Line">
      <xsd:simpleType>
        <xsd:restriction base="dms:Choice">
          <xsd:enumeration value="N/A"/>
          <xsd:enumeration value="AMI"/>
          <xsd:enumeration value="DR"/>
          <xsd:enumeration value="GA"/>
          <xsd:enumeration value="Yukon"/>
        </xsd:restriction>
      </xsd:simpleType>
    </xsd:element>
    <xsd:element name="Category" ma:index="9" nillable="true" ma:displayName="Category" ma:default="- Select Category -" ma:format="Dropdown" ma:internalName="Category">
      <xsd:simpleType>
        <xsd:restriction base="dms:Choice">
          <xsd:enumeration value="- Select Category -"/>
          <xsd:enumeration value="Conference"/>
          <xsd:enumeration value="Customer Service Meeting"/>
          <xsd:enumeration value="Forecast"/>
          <xsd:enumeration value="General Info"/>
          <xsd:enumeration value="New Hire"/>
          <xsd:enumeration value="Meeting Notes"/>
          <xsd:enumeration value="Picture"/>
          <xsd:enumeration value="Sensus Recall"/>
          <xsd:enumeration value="Shipping"/>
          <xsd:enumeration value="Template"/>
          <xsd:enumeration value="Update"/>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ocumen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FC48E5D-43F7-4C91-8EB5-0114F4279C25}">
  <ds:schemaRefs>
    <ds:schemaRef ds:uri="http://schemas.microsoft.com/sharepoint/v3/contenttype/forms"/>
  </ds:schemaRefs>
</ds:datastoreItem>
</file>

<file path=customXml/itemProps2.xml><?xml version="1.0" encoding="utf-8"?>
<ds:datastoreItem xmlns:ds="http://schemas.openxmlformats.org/officeDocument/2006/customXml" ds:itemID="{48029152-BEE2-4B68-8EFF-65C060F06A74}">
  <ds:schemaRefs>
    <ds:schemaRef ds:uri="http://purl.org/dc/dcmitype/"/>
    <ds:schemaRef ds:uri="http://purl.org/dc/term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10ca2eb3-1297-410a-a1cf-5464afba6631"/>
    <ds:schemaRef ds:uri="http://purl.org/dc/elements/1.1/"/>
  </ds:schemaRefs>
</ds:datastoreItem>
</file>

<file path=customXml/itemProps3.xml><?xml version="1.0" encoding="utf-8"?>
<ds:datastoreItem xmlns:ds="http://schemas.openxmlformats.org/officeDocument/2006/customXml" ds:itemID="{83013A5B-182F-4166-B7F3-750C8D6BC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a2eb3-1297-410a-a1cf-5464afba663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2867</TotalTime>
  <Words>1163</Words>
  <Application>Microsoft Office PowerPoint</Application>
  <PresentationFormat>On-screen Show (4:3)</PresentationFormat>
  <Paragraphs>137</Paragraphs>
  <Slides>42</Slides>
  <Notes>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Eaton slide layout</vt:lpstr>
      <vt:lpstr>RF Water Node Deployment and Best Practices</vt:lpstr>
      <vt:lpstr>Agenda</vt:lpstr>
      <vt:lpstr>Water Node Wiring – Direct Connect</vt:lpstr>
      <vt:lpstr>Water Node Wiring –Wired</vt:lpstr>
      <vt:lpstr>Water Node Wiring –Wired</vt:lpstr>
      <vt:lpstr>Water Registers that interface with Eaton’s Water Node</vt:lpstr>
      <vt:lpstr>Sensus TouchRead®  Water Registers</vt:lpstr>
      <vt:lpstr>Magnet Placement </vt:lpstr>
      <vt:lpstr>Field Tool Water Applications</vt:lpstr>
      <vt:lpstr>Field Tool Water Applications</vt:lpstr>
      <vt:lpstr>Field Tool Water Applications</vt:lpstr>
      <vt:lpstr>   Collecting and Using MAC Address Data</vt:lpstr>
      <vt:lpstr>Collecting and Using MAC Address Data</vt:lpstr>
      <vt:lpstr>Water Node Commissioning</vt:lpstr>
      <vt:lpstr>Water Node Commissioning</vt:lpstr>
      <vt:lpstr>Water Node Commissioning</vt:lpstr>
      <vt:lpstr>Water Node Commissioning</vt:lpstr>
      <vt:lpstr>Water Node Commissioning</vt:lpstr>
      <vt:lpstr>Water Node Commissioning</vt:lpstr>
      <vt:lpstr>Water Node Commissioning</vt:lpstr>
      <vt:lpstr>Commissioning Troubleshooting</vt:lpstr>
      <vt:lpstr>Verifying Ship Mode</vt:lpstr>
      <vt:lpstr>Verifying Ship Mode</vt:lpstr>
      <vt:lpstr>Verifying Ship Mode</vt:lpstr>
      <vt:lpstr>Verifying Ship Mode</vt:lpstr>
      <vt:lpstr>Water Node Reporting into Yukon Expectations</vt:lpstr>
      <vt:lpstr>Getting a Water Meter Read with the Field Tool</vt:lpstr>
      <vt:lpstr>Getting a Water Meter Read with the Field Tool</vt:lpstr>
      <vt:lpstr>Getting a Water Meter Read with the Field Tool</vt:lpstr>
      <vt:lpstr>Getting a Water Meter Read with the Field Tool</vt:lpstr>
      <vt:lpstr>Getting a Water Meter Read with the Field Tool</vt:lpstr>
      <vt:lpstr>Getting a Water Meter Read with the Field Tool</vt:lpstr>
      <vt:lpstr>Getting a Water Meter Read with the Field Tool</vt:lpstr>
      <vt:lpstr> Reading a Water Meter in Yukon™</vt:lpstr>
      <vt:lpstr>Water Node Troubleshooting</vt:lpstr>
      <vt:lpstr>Water Node Troubleshooting</vt:lpstr>
      <vt:lpstr>Water Node Troubleshooting</vt:lpstr>
      <vt:lpstr>Water Node Troubleshooting</vt:lpstr>
      <vt:lpstr>Upgrading the Field Tool</vt:lpstr>
      <vt:lpstr>Your Scenarios </vt:lpstr>
      <vt:lpstr>  Final Thoughts with Water Node Deployment</vt:lpstr>
      <vt:lpstr>PowerPoint Presentation</vt:lpstr>
    </vt:vector>
  </TitlesOfParts>
  <Company>Eaton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Smart Grid Presentation Template</dc:title>
  <dc:creator>Pitstick, Thomas G</dc:creator>
  <cp:lastModifiedBy>Schulberg, Steven J</cp:lastModifiedBy>
  <cp:revision>97</cp:revision>
  <cp:lastPrinted>2015-10-16T12:14:43Z</cp:lastPrinted>
  <dcterms:created xsi:type="dcterms:W3CDTF">2014-09-29T18:38:11Z</dcterms:created>
  <dcterms:modified xsi:type="dcterms:W3CDTF">2016-01-18T16:42:04Z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0x0101003636036AFCC9B241A65387BBAD01F515</vt:lpwstr>
  </property>
</Properties>
</file>